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handoutMasterIdLst>
    <p:handoutMasterId r:id="rId6"/>
  </p:handoutMasterIdLst>
  <p:sldIdLst>
    <p:sldId id="267" r:id="rId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C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4A0DE1-F76E-4DBD-A473-B6BA6360B091}" v="20" dt="2024-01-17T18:49:03.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21"/>
    <p:restoredTop sz="94694"/>
  </p:normalViewPr>
  <p:slideViewPr>
    <p:cSldViewPr snapToGrid="0" snapToObjects="1">
      <p:cViewPr varScale="1">
        <p:scale>
          <a:sx n="171" d="100"/>
          <a:sy n="171" d="100"/>
        </p:scale>
        <p:origin x="77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2C9C9F-45B0-CF48-8065-55FECDAF78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E1D255-3D8B-5847-8573-45ED078D95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EB294F-7AA8-0C48-883B-228BCD4E5DD5}" type="datetimeFigureOut">
              <a:rPr lang="en-US" smtClean="0"/>
              <a:t>12/12/24</a:t>
            </a:fld>
            <a:endParaRPr lang="en-US"/>
          </a:p>
        </p:txBody>
      </p:sp>
      <p:sp>
        <p:nvSpPr>
          <p:cNvPr id="4" name="Footer Placeholder 3">
            <a:extLst>
              <a:ext uri="{FF2B5EF4-FFF2-40B4-BE49-F238E27FC236}">
                <a16:creationId xmlns:a16="http://schemas.microsoft.com/office/drawing/2014/main" id="{ACB79B95-97E5-7B43-99CF-A518ECF3D8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CDE643-2E3B-2C4C-9046-6CF7193963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7BBA79-B11D-9E47-B16A-594C9D24D905}" type="slidenum">
              <a:rPr lang="en-US" smtClean="0"/>
              <a:t>‹#›</a:t>
            </a:fld>
            <a:endParaRPr lang="en-US"/>
          </a:p>
        </p:txBody>
      </p:sp>
    </p:spTree>
    <p:extLst>
      <p:ext uri="{BB962C8B-B14F-4D97-AF65-F5344CB8AC3E}">
        <p14:creationId xmlns:p14="http://schemas.microsoft.com/office/powerpoint/2010/main" val="10173133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7" name="Picture 6">
            <a:extLst>
              <a:ext uri="{FF2B5EF4-FFF2-40B4-BE49-F238E27FC236}">
                <a16:creationId xmlns:a16="http://schemas.microsoft.com/office/drawing/2014/main" id="{8861F0AD-32E4-7248-AD55-7F85DBB96E97}"/>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4093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7990" y="387178"/>
            <a:ext cx="3141029" cy="1155872"/>
          </a:xfrm>
        </p:spPr>
        <p:txBody>
          <a:bodyPr anchor="t" anchorCtr="0"/>
          <a:lstStyle>
            <a:lvl1pPr>
              <a:defRPr sz="2400"/>
            </a:lvl1pPr>
          </a:lstStyle>
          <a:p>
            <a:r>
              <a:rPr lang="en-US" dirty="0"/>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7990" y="1543050"/>
            <a:ext cx="3141029" cy="2858691"/>
          </a:xfrm>
        </p:spPr>
        <p:txBody>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10" name="Picture 9">
            <a:extLst>
              <a:ext uri="{FF2B5EF4-FFF2-40B4-BE49-F238E27FC236}">
                <a16:creationId xmlns:a16="http://schemas.microsoft.com/office/drawing/2014/main" id="{8C0BA991-80B8-1345-97A6-181C5E164788}"/>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1454965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7989" y="390152"/>
            <a:ext cx="3141029" cy="1262964"/>
          </a:xfrm>
        </p:spPr>
        <p:txBody>
          <a:bodyPr anchor="t" anchorCtr="0"/>
          <a:lstStyle>
            <a:lvl1pPr>
              <a:defRPr sz="2400">
                <a:solidFill>
                  <a:schemeClr val="tx1"/>
                </a:solidFill>
              </a:defRPr>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37989" y="1543050"/>
            <a:ext cx="3141030" cy="2858691"/>
          </a:xfrm>
        </p:spPr>
        <p:txBody>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9" name="Picture 8">
            <a:extLst>
              <a:ext uri="{FF2B5EF4-FFF2-40B4-BE49-F238E27FC236}">
                <a16:creationId xmlns:a16="http://schemas.microsoft.com/office/drawing/2014/main" id="{0DC5A1D5-8200-3F47-A816-45C48D375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38860" y="4677511"/>
            <a:ext cx="1152767" cy="355436"/>
          </a:xfrm>
          <a:prstGeom prst="rect">
            <a:avLst/>
          </a:prstGeom>
        </p:spPr>
      </p:pic>
    </p:spTree>
    <p:extLst>
      <p:ext uri="{BB962C8B-B14F-4D97-AF65-F5344CB8AC3E}">
        <p14:creationId xmlns:p14="http://schemas.microsoft.com/office/powerpoint/2010/main" val="308588162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7" name="Picture 6">
            <a:extLst>
              <a:ext uri="{FF2B5EF4-FFF2-40B4-BE49-F238E27FC236}">
                <a16:creationId xmlns:a16="http://schemas.microsoft.com/office/drawing/2014/main" id="{A3C19F0C-2525-F24C-A176-9016BC47CDE2}"/>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141824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spTree>
    <p:extLst>
      <p:ext uri="{BB962C8B-B14F-4D97-AF65-F5344CB8AC3E}">
        <p14:creationId xmlns:p14="http://schemas.microsoft.com/office/powerpoint/2010/main" val="4281424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7" name="Picture 6">
            <a:extLst>
              <a:ext uri="{FF2B5EF4-FFF2-40B4-BE49-F238E27FC236}">
                <a16:creationId xmlns:a16="http://schemas.microsoft.com/office/drawing/2014/main" id="{63551B1E-06E3-D748-9A57-FBC7672BE2A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38860" y="4677511"/>
            <a:ext cx="1152767" cy="355436"/>
          </a:xfrm>
          <a:prstGeom prst="rect">
            <a:avLst/>
          </a:prstGeom>
        </p:spPr>
      </p:pic>
    </p:spTree>
    <p:extLst>
      <p:ext uri="{BB962C8B-B14F-4D97-AF65-F5344CB8AC3E}">
        <p14:creationId xmlns:p14="http://schemas.microsoft.com/office/powerpoint/2010/main" val="2782394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7" name="Picture 6">
            <a:extLst>
              <a:ext uri="{FF2B5EF4-FFF2-40B4-BE49-F238E27FC236}">
                <a16:creationId xmlns:a16="http://schemas.microsoft.com/office/drawing/2014/main" id="{42E5FDE3-7EB8-C443-93C7-AA64149B22DF}"/>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22858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87178"/>
            <a:ext cx="7886700" cy="880838"/>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12" name="Picture 11">
            <a:extLst>
              <a:ext uri="{FF2B5EF4-FFF2-40B4-BE49-F238E27FC236}">
                <a16:creationId xmlns:a16="http://schemas.microsoft.com/office/drawing/2014/main" id="{08A21C36-4369-1741-AA83-82725D07338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38860" y="4677511"/>
            <a:ext cx="1152767" cy="355436"/>
          </a:xfrm>
          <a:prstGeom prst="rect">
            <a:avLst/>
          </a:prstGeom>
        </p:spPr>
      </p:pic>
    </p:spTree>
    <p:extLst>
      <p:ext uri="{BB962C8B-B14F-4D97-AF65-F5344CB8AC3E}">
        <p14:creationId xmlns:p14="http://schemas.microsoft.com/office/powerpoint/2010/main" val="68811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lgn="ctr">
              <a:defRPr sz="4500"/>
            </a:lvl1pPr>
          </a:lstStyle>
          <a:p>
            <a:r>
              <a:rPr lang="en-US" dirty="0"/>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lgn="ctr">
              <a:buNone/>
              <a:defRPr sz="24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7" name="Picture 6">
            <a:extLst>
              <a:ext uri="{FF2B5EF4-FFF2-40B4-BE49-F238E27FC236}">
                <a16:creationId xmlns:a16="http://schemas.microsoft.com/office/drawing/2014/main" id="{AA344E40-6F7A-5541-9DAA-B311B0F3BEE7}"/>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20547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8" name="Picture 7">
            <a:extLst>
              <a:ext uri="{FF2B5EF4-FFF2-40B4-BE49-F238E27FC236}">
                <a16:creationId xmlns:a16="http://schemas.microsoft.com/office/drawing/2014/main" id="{61B907B2-B125-B640-917E-06D52FB40D01}"/>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347035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10" name="Picture 9">
            <a:extLst>
              <a:ext uri="{FF2B5EF4-FFF2-40B4-BE49-F238E27FC236}">
                <a16:creationId xmlns:a16="http://schemas.microsoft.com/office/drawing/2014/main" id="{816E9A0B-9D3C-B04B-B855-F14C8425689D}"/>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3296729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1E0248-2B7B-5D4A-A26B-F79E81D6DB2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p:nvPr>
        </p:nvSpPr>
        <p:spPr>
          <a:xfrm>
            <a:off x="628650" y="3934070"/>
            <a:ext cx="7886700" cy="883968"/>
          </a:xfrm>
        </p:spPr>
        <p:txBody>
          <a:bodyPr/>
          <a:lstStyle>
            <a:lvl1pPr algn="ct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957220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0B8F101A-5762-A94D-B26B-936FC3619C3C}" type="slidenum">
              <a:rPr lang="en-US" smtClean="0"/>
              <a:t>‹#›</a:t>
            </a:fld>
            <a:endParaRPr lang="en-US"/>
          </a:p>
        </p:txBody>
      </p:sp>
      <p:pic>
        <p:nvPicPr>
          <p:cNvPr id="5" name="Picture 4">
            <a:extLst>
              <a:ext uri="{FF2B5EF4-FFF2-40B4-BE49-F238E27FC236}">
                <a16:creationId xmlns:a16="http://schemas.microsoft.com/office/drawing/2014/main" id="{3AF74D26-B3E9-5846-BF9C-66B2674F2C15}"/>
              </a:ext>
            </a:extLst>
          </p:cNvPr>
          <p:cNvPicPr>
            <a:picLocks noChangeAspect="1"/>
          </p:cNvPicPr>
          <p:nvPr userDrawn="1"/>
        </p:nvPicPr>
        <p:blipFill>
          <a:blip r:embed="rId2"/>
          <a:stretch>
            <a:fillRect/>
          </a:stretch>
        </p:blipFill>
        <p:spPr>
          <a:xfrm>
            <a:off x="126380" y="4510795"/>
            <a:ext cx="1377729" cy="688865"/>
          </a:xfrm>
          <a:prstGeom prst="rect">
            <a:avLst/>
          </a:prstGeom>
        </p:spPr>
      </p:pic>
    </p:spTree>
    <p:extLst>
      <p:ext uri="{BB962C8B-B14F-4D97-AF65-F5344CB8AC3E}">
        <p14:creationId xmlns:p14="http://schemas.microsoft.com/office/powerpoint/2010/main" val="785800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84048"/>
            <a:ext cx="7886700" cy="883968"/>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91400"/>
      </p:ext>
    </p:extLst>
  </p:cSld>
  <p:clrMap bg1="dk1" tx1="lt1" bg2="dk2" tx2="lt2" accent1="accent1" accent2="accent2" accent3="accent3" accent4="accent4" accent5="accent5" accent6="accent6" hlink="hlink" folHlink="folHlink"/>
  <p:sldLayoutIdLst>
    <p:sldLayoutId id="2147483661" r:id="rId1"/>
    <p:sldLayoutId id="2147483673" r:id="rId2"/>
    <p:sldLayoutId id="2147483662" r:id="rId3"/>
    <p:sldLayoutId id="214748367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sennetconsortium.org/biomarkers/" TargetMode="External"/><Relationship Id="rId2" Type="http://schemas.openxmlformats.org/officeDocument/2006/relationships/hyperlink" Target="http://dx.doi.org/10.1038/s41580-024-00738-8"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4EA0B-4439-15BE-DF0F-BF248171828A}"/>
              </a:ext>
            </a:extLst>
          </p:cNvPr>
          <p:cNvSpPr>
            <a:spLocks noGrp="1"/>
          </p:cNvSpPr>
          <p:nvPr>
            <p:ph type="title"/>
          </p:nvPr>
        </p:nvSpPr>
        <p:spPr>
          <a:xfrm>
            <a:off x="572323" y="118999"/>
            <a:ext cx="7943027" cy="880838"/>
          </a:xfrm>
        </p:spPr>
        <p:txBody>
          <a:bodyPr/>
          <a:lstStyle/>
          <a:p>
            <a:pPr marL="0" marR="0">
              <a:spcBef>
                <a:spcPts val="0"/>
              </a:spcBef>
              <a:spcAft>
                <a:spcPts val="0"/>
              </a:spcAft>
            </a:pPr>
            <a:r>
              <a:rPr lang="en-US" sz="1800" u="none" strike="noStrike" dirty="0">
                <a:solidFill>
                  <a:schemeClr val="bg1">
                    <a:lumMod val="60000"/>
                    <a:lumOff val="40000"/>
                  </a:schemeClr>
                </a:solidFill>
                <a:effectLst/>
                <a:latin typeface="Helvetica" panose="020B0604020202020204" pitchFamily="34" charset="0"/>
                <a:ea typeface="Times New Roman" panose="02020603050405020304" pitchFamily="18" charset="0"/>
                <a:cs typeface="Aptos" panose="020B0004020202020204" pitchFamily="34" charset="0"/>
              </a:rPr>
              <a:t>SenNet recommendations for detecting senescent cells in different tissues</a:t>
            </a:r>
            <a:br>
              <a:rPr lang="en-US" sz="1800" u="none" strike="noStrike" dirty="0">
                <a:solidFill>
                  <a:srgbClr val="000000"/>
                </a:solidFill>
                <a:effectLst/>
                <a:latin typeface="Helvetica" panose="020B0604020202020204" pitchFamily="34" charset="0"/>
                <a:ea typeface="Times New Roman" panose="02020603050405020304" pitchFamily="18" charset="0"/>
                <a:cs typeface="Aptos" panose="020B0004020202020204" pitchFamily="34" charset="0"/>
              </a:rPr>
            </a:b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32" name="TextBox 31">
            <a:extLst>
              <a:ext uri="{FF2B5EF4-FFF2-40B4-BE49-F238E27FC236}">
                <a16:creationId xmlns:a16="http://schemas.microsoft.com/office/drawing/2014/main" id="{FE001730-2126-385C-D9AE-9CF4B0EB5737}"/>
              </a:ext>
            </a:extLst>
          </p:cNvPr>
          <p:cNvSpPr txBox="1"/>
          <p:nvPr/>
        </p:nvSpPr>
        <p:spPr>
          <a:xfrm>
            <a:off x="628650" y="633571"/>
            <a:ext cx="8087753" cy="307777"/>
          </a:xfrm>
          <a:prstGeom prst="rect">
            <a:avLst/>
          </a:prstGeom>
          <a:noFill/>
        </p:spPr>
        <p:txBody>
          <a:bodyPr wrap="square">
            <a:spAutoFit/>
          </a:bodyPr>
          <a:lstStyle/>
          <a:p>
            <a:r>
              <a:rPr kumimoji="0" lang="en-US" sz="1400" b="0" i="0" u="none" strike="noStrike" kern="1200" cap="none" spc="0" normalizeH="0" baseline="0" noProof="0" dirty="0">
                <a:ln>
                  <a:noFill/>
                </a:ln>
                <a:solidFill>
                  <a:srgbClr val="003493"/>
                </a:solidFill>
                <a:effectLst/>
                <a:uLnTx/>
                <a:uFillTx/>
                <a:latin typeface="Arial Black" panose="020B0A04020102020204"/>
                <a:ea typeface="+mj-ea"/>
                <a:cs typeface="+mj-cs"/>
              </a:rPr>
              <a:t>Jonathan C. Silverstein, MD</a:t>
            </a:r>
            <a:endParaRPr lang="en-US" sz="1400" dirty="0"/>
          </a:p>
        </p:txBody>
      </p:sp>
      <p:sp>
        <p:nvSpPr>
          <p:cNvPr id="2" name="TextBox 1">
            <a:extLst>
              <a:ext uri="{FF2B5EF4-FFF2-40B4-BE49-F238E27FC236}">
                <a16:creationId xmlns:a16="http://schemas.microsoft.com/office/drawing/2014/main" id="{D3CD7E4A-064B-0F50-F4DB-839650EAA908}"/>
              </a:ext>
            </a:extLst>
          </p:cNvPr>
          <p:cNvSpPr txBox="1"/>
          <p:nvPr/>
        </p:nvSpPr>
        <p:spPr>
          <a:xfrm>
            <a:off x="2326454" y="4693406"/>
            <a:ext cx="6019252" cy="477888"/>
          </a:xfrm>
          <a:prstGeom prst="rect">
            <a:avLst/>
          </a:prstGeom>
          <a:noFill/>
        </p:spPr>
        <p:txBody>
          <a:bodyPr wrap="square" rtlCol="0">
            <a:spAutoFit/>
          </a:bodyPr>
          <a:lstStyle/>
          <a:p>
            <a:pPr marL="0" marR="0">
              <a:lnSpc>
                <a:spcPct val="107000"/>
              </a:lnSpc>
              <a:spcBef>
                <a:spcPts val="0"/>
              </a:spcBef>
              <a:spcAft>
                <a:spcPts val="0"/>
              </a:spcAft>
            </a:pPr>
            <a:r>
              <a:rPr lang="en-US" sz="800" dirty="0" err="1">
                <a:solidFill>
                  <a:schemeClr val="bg1">
                    <a:lumMod val="60000"/>
                    <a:lumOff val="40000"/>
                  </a:schemeClr>
                </a:solidFill>
                <a:effectLst/>
                <a:ea typeface="Calibri" panose="020F0502020204030204" pitchFamily="34" charset="0"/>
              </a:rPr>
              <a:t>Suryadevara</a:t>
            </a:r>
            <a:r>
              <a:rPr lang="en-US" sz="800" dirty="0">
                <a:solidFill>
                  <a:schemeClr val="bg1">
                    <a:lumMod val="60000"/>
                    <a:lumOff val="40000"/>
                  </a:schemeClr>
                </a:solidFill>
                <a:effectLst/>
                <a:ea typeface="Calibri" panose="020F0502020204030204" pitchFamily="34" charset="0"/>
              </a:rPr>
              <a:t> V, Hudgins AD, Rajesh A, … Silverstein JC, …</a:t>
            </a:r>
            <a:r>
              <a:rPr lang="en-US" sz="800" dirty="0" err="1">
                <a:solidFill>
                  <a:schemeClr val="bg1">
                    <a:lumMod val="60000"/>
                    <a:lumOff val="40000"/>
                  </a:schemeClr>
                </a:solidFill>
                <a:effectLst/>
                <a:ea typeface="Calibri" panose="020F0502020204030204" pitchFamily="34" charset="0"/>
              </a:rPr>
              <a:t>Neretti</a:t>
            </a:r>
            <a:r>
              <a:rPr lang="en-US" sz="800" dirty="0">
                <a:solidFill>
                  <a:schemeClr val="bg1">
                    <a:lumMod val="60000"/>
                    <a:lumOff val="40000"/>
                  </a:schemeClr>
                </a:solidFill>
                <a:effectLst/>
                <a:ea typeface="Calibri" panose="020F0502020204030204" pitchFamily="34" charset="0"/>
              </a:rPr>
              <a:t> N. SenNet recommendations for detecting senescent cells in different tissues. Nat Rev Mol Cell Biol. 2024 Jun 3; Available at: </a:t>
            </a:r>
            <a:r>
              <a:rPr lang="en-US" sz="800" dirty="0">
                <a:solidFill>
                  <a:schemeClr val="bg1">
                    <a:lumMod val="60000"/>
                    <a:lumOff val="40000"/>
                  </a:schemeClr>
                </a:solidFill>
                <a:effectLst/>
                <a:ea typeface="Calibri" panose="020F0502020204030204" pitchFamily="34" charset="0"/>
                <a:hlinkClick r:id="rId2"/>
              </a:rPr>
              <a:t>http://</a:t>
            </a:r>
            <a:r>
              <a:rPr lang="en-US" sz="800" dirty="0" err="1">
                <a:solidFill>
                  <a:schemeClr val="bg1">
                    <a:lumMod val="60000"/>
                    <a:lumOff val="40000"/>
                  </a:schemeClr>
                </a:solidFill>
                <a:effectLst/>
                <a:ea typeface="Calibri" panose="020F0502020204030204" pitchFamily="34" charset="0"/>
                <a:hlinkClick r:id="rId2"/>
              </a:rPr>
              <a:t>dx.doi.org</a:t>
            </a:r>
            <a:r>
              <a:rPr lang="en-US" sz="800" dirty="0">
                <a:solidFill>
                  <a:schemeClr val="bg1">
                    <a:lumMod val="60000"/>
                    <a:lumOff val="40000"/>
                  </a:schemeClr>
                </a:solidFill>
                <a:effectLst/>
                <a:ea typeface="Calibri" panose="020F0502020204030204" pitchFamily="34" charset="0"/>
                <a:hlinkClick r:id="rId2"/>
              </a:rPr>
              <a:t>/10.1038/s41580-024-00738-8 </a:t>
            </a:r>
            <a:r>
              <a:rPr lang="en-US" sz="800" dirty="0">
                <a:solidFill>
                  <a:schemeClr val="bg1">
                    <a:lumMod val="60000"/>
                    <a:lumOff val="40000"/>
                  </a:schemeClr>
                </a:solidFill>
                <a:effectLst/>
                <a:ea typeface="Calibri" panose="020F0502020204030204" pitchFamily="34" charset="0"/>
              </a:rPr>
              <a:t>PMID: 38831121</a:t>
            </a:r>
          </a:p>
          <a:p>
            <a:pPr marL="0" marR="0">
              <a:lnSpc>
                <a:spcPct val="107000"/>
              </a:lnSpc>
              <a:spcBef>
                <a:spcPts val="0"/>
              </a:spcBef>
              <a:spcAft>
                <a:spcPts val="0"/>
              </a:spcAft>
            </a:pPr>
            <a:r>
              <a:rPr lang="en-US" sz="800" dirty="0">
                <a:solidFill>
                  <a:schemeClr val="bg1">
                    <a:lumMod val="60000"/>
                    <a:lumOff val="40000"/>
                  </a:schemeClr>
                </a:solidFill>
                <a:effectLst/>
                <a:ea typeface="Calibri" panose="020F0502020204030204" pitchFamily="34" charset="0"/>
              </a:rPr>
              <a:t> </a:t>
            </a:r>
            <a:endParaRPr lang="en-US" sz="800" dirty="0">
              <a:solidFill>
                <a:schemeClr val="bg1">
                  <a:lumMod val="60000"/>
                  <a:lumOff val="40000"/>
                </a:schemeClr>
              </a:solidFill>
            </a:endParaRPr>
          </a:p>
        </p:txBody>
      </p:sp>
      <p:sp>
        <p:nvSpPr>
          <p:cNvPr id="4" name="TextBox 3">
            <a:extLst>
              <a:ext uri="{FF2B5EF4-FFF2-40B4-BE49-F238E27FC236}">
                <a16:creationId xmlns:a16="http://schemas.microsoft.com/office/drawing/2014/main" id="{704D9F37-93D6-8FCF-57F1-C0757A5D097E}"/>
              </a:ext>
            </a:extLst>
          </p:cNvPr>
          <p:cNvSpPr txBox="1"/>
          <p:nvPr/>
        </p:nvSpPr>
        <p:spPr>
          <a:xfrm>
            <a:off x="188948" y="1018291"/>
            <a:ext cx="3520691" cy="3000821"/>
          </a:xfrm>
          <a:prstGeom prst="rect">
            <a:avLst/>
          </a:prstGeom>
          <a:noFill/>
        </p:spPr>
        <p:txBody>
          <a:bodyPr wrap="square" rtlCol="0">
            <a:spAutoFit/>
          </a:bodyPr>
          <a:lstStyle/>
          <a:p>
            <a:r>
              <a:rPr lang="en-US" sz="900" b="0" i="0" dirty="0">
                <a:solidFill>
                  <a:srgbClr val="222222"/>
                </a:solidFill>
                <a:effectLst/>
              </a:rPr>
              <a:t>Once considered a tissue culture-specific phenomenon, cellular </a:t>
            </a:r>
          </a:p>
          <a:p>
            <a:r>
              <a:rPr lang="en-US" sz="900" b="0" i="0" dirty="0">
                <a:solidFill>
                  <a:srgbClr val="222222"/>
                </a:solidFill>
                <a:effectLst/>
              </a:rPr>
              <a:t>senescence has now been linked to various biological processes with both beneficial and detrimental roles in humans, rodents and other species. Much of our understanding of senescent cell biology still originates from tissue culture studies, where each cell in the culture is driven to an irreversible cell cycle arrest. By contrast, in tissues, these cells are relatively rare and difficult to characterize, and it is now  established that fully differentiated, postmitotic cells can also acquire  a senescence phenotype. The SenNet Biomarkers Working Group was  formed to provide recommendations for the use of cellular senescence  markers to identify and characterize senescent cells in tissues. Here, we provide recommendations for detecting senescent cells in different  tissues based on a comprehensive analysis of existing literature reporting senescence markers in 14 tissues in mice and humans. We discuss some of the recent advances in detecting and characterizing cellular senescence, including molecular senescence signatures and morphological features, and the use of circulating markers. We aim for this work to be a valuable resource for both seasoned investigators in senescence-related studies and newcomers to the field.</a:t>
            </a:r>
            <a:endParaRPr lang="en-US" sz="900" dirty="0"/>
          </a:p>
        </p:txBody>
      </p:sp>
      <p:sp>
        <p:nvSpPr>
          <p:cNvPr id="5" name="TextBox 4">
            <a:extLst>
              <a:ext uri="{FF2B5EF4-FFF2-40B4-BE49-F238E27FC236}">
                <a16:creationId xmlns:a16="http://schemas.microsoft.com/office/drawing/2014/main" id="{424E3B6C-CDA1-3963-D908-3356557EC81F}"/>
              </a:ext>
            </a:extLst>
          </p:cNvPr>
          <p:cNvSpPr txBox="1"/>
          <p:nvPr/>
        </p:nvSpPr>
        <p:spPr>
          <a:xfrm>
            <a:off x="3825515" y="704315"/>
            <a:ext cx="4520191" cy="461665"/>
          </a:xfrm>
          <a:prstGeom prst="rect">
            <a:avLst/>
          </a:prstGeom>
          <a:noFill/>
        </p:spPr>
        <p:txBody>
          <a:bodyPr wrap="square" rtlCol="0">
            <a:spAutoFit/>
          </a:bodyPr>
          <a:lstStyle/>
          <a:p>
            <a:r>
              <a:rPr lang="en-US" sz="1200" dirty="0">
                <a:solidFill>
                  <a:schemeClr val="bg1">
                    <a:lumMod val="60000"/>
                    <a:lumOff val="40000"/>
                  </a:schemeClr>
                </a:solidFill>
                <a:effectLst/>
                <a:latin typeface="Aptos" panose="020B0004020202020204" pitchFamily="34" charset="0"/>
                <a:ea typeface="Aptos" panose="020B0004020202020204" pitchFamily="34" charset="0"/>
                <a:cs typeface="Aptos" panose="020B0004020202020204" pitchFamily="34" charset="0"/>
              </a:rPr>
              <a:t>See the interactive visualization of the senescence biomarkers at: </a:t>
            </a:r>
            <a:r>
              <a:rPr lang="en-US" sz="1200" dirty="0">
                <a:solidFill>
                  <a:schemeClr val="bg1">
                    <a:lumMod val="60000"/>
                    <a:lumOff val="40000"/>
                  </a:schemeClr>
                </a:solidFill>
                <a:effectLst/>
                <a:latin typeface="Aptos" panose="020B0004020202020204" pitchFamily="34" charset="0"/>
                <a:ea typeface="Aptos" panose="020B0004020202020204" pitchFamily="34" charset="0"/>
                <a:cs typeface="Aptos" panose="020B0004020202020204" pitchFamily="34" charset="0"/>
                <a:hlinkClick r:id="rId3"/>
              </a:rPr>
              <a:t>https://docs.sennetconsortium.org/biomarkers/</a:t>
            </a:r>
            <a:endParaRPr lang="en-US" sz="1200" dirty="0">
              <a:solidFill>
                <a:schemeClr val="bg1">
                  <a:lumMod val="60000"/>
                  <a:lumOff val="40000"/>
                </a:schemeClr>
              </a:solidFill>
            </a:endParaRPr>
          </a:p>
        </p:txBody>
      </p:sp>
      <p:sp>
        <p:nvSpPr>
          <p:cNvPr id="8" name="TextBox 7">
            <a:extLst>
              <a:ext uri="{FF2B5EF4-FFF2-40B4-BE49-F238E27FC236}">
                <a16:creationId xmlns:a16="http://schemas.microsoft.com/office/drawing/2014/main" id="{0F34D7AF-B8F1-954E-8C57-C1D477DD2706}"/>
              </a:ext>
            </a:extLst>
          </p:cNvPr>
          <p:cNvSpPr txBox="1"/>
          <p:nvPr/>
        </p:nvSpPr>
        <p:spPr>
          <a:xfrm>
            <a:off x="628650" y="3966786"/>
            <a:ext cx="1471834" cy="507831"/>
          </a:xfrm>
          <a:prstGeom prst="rect">
            <a:avLst/>
          </a:prstGeom>
          <a:noFill/>
        </p:spPr>
        <p:txBody>
          <a:bodyPr wrap="square" rtlCol="0">
            <a:spAutoFit/>
          </a:bodyPr>
          <a:lstStyle/>
          <a:p>
            <a:r>
              <a:rPr lang="en-US" sz="900" dirty="0">
                <a:solidFill>
                  <a:schemeClr val="bg2"/>
                </a:solidFill>
              </a:rPr>
              <a:t>Funding Source: NIH</a:t>
            </a:r>
          </a:p>
          <a:p>
            <a:r>
              <a:rPr lang="en-US" sz="900" dirty="0">
                <a:solidFill>
                  <a:schemeClr val="bg2"/>
                </a:solidFill>
              </a:rPr>
              <a:t>U24CA268108 </a:t>
            </a:r>
            <a:r>
              <a:rPr lang="en-US" sz="900" dirty="0" err="1">
                <a:solidFill>
                  <a:schemeClr val="bg2"/>
                </a:solidFill>
              </a:rPr>
              <a:t>SenNet</a:t>
            </a:r>
            <a:endParaRPr lang="en-US" sz="900" dirty="0">
              <a:solidFill>
                <a:schemeClr val="bg2"/>
              </a:solidFill>
            </a:endParaRPr>
          </a:p>
          <a:p>
            <a:r>
              <a:rPr lang="en-US" sz="900" dirty="0">
                <a:solidFill>
                  <a:schemeClr val="bg2"/>
                </a:solidFill>
              </a:rPr>
              <a:t>OT2OD026675 HuBMAP</a:t>
            </a:r>
          </a:p>
        </p:txBody>
      </p:sp>
      <p:pic>
        <p:nvPicPr>
          <p:cNvPr id="6" name="Picture 5">
            <a:extLst>
              <a:ext uri="{FF2B5EF4-FFF2-40B4-BE49-F238E27FC236}">
                <a16:creationId xmlns:a16="http://schemas.microsoft.com/office/drawing/2014/main" id="{44C632AE-2DD9-B7AA-4FE5-480197C1B6AA}"/>
              </a:ext>
            </a:extLst>
          </p:cNvPr>
          <p:cNvPicPr>
            <a:picLocks noChangeAspect="1"/>
          </p:cNvPicPr>
          <p:nvPr/>
        </p:nvPicPr>
        <p:blipFill>
          <a:blip r:embed="rId4"/>
          <a:stretch>
            <a:fillRect/>
          </a:stretch>
        </p:blipFill>
        <p:spPr>
          <a:xfrm>
            <a:off x="3643248" y="1488259"/>
            <a:ext cx="5500752" cy="2941754"/>
          </a:xfrm>
          <a:prstGeom prst="rect">
            <a:avLst/>
          </a:prstGeom>
        </p:spPr>
      </p:pic>
    </p:spTree>
    <p:extLst>
      <p:ext uri="{BB962C8B-B14F-4D97-AF65-F5344CB8AC3E}">
        <p14:creationId xmlns:p14="http://schemas.microsoft.com/office/powerpoint/2010/main" val="610097383"/>
      </p:ext>
    </p:extLst>
  </p:cSld>
  <p:clrMapOvr>
    <a:masterClrMapping/>
  </p:clrMapOvr>
</p:sld>
</file>

<file path=ppt/theme/theme1.xml><?xml version="1.0" encoding="utf-8"?>
<a:theme xmlns:a="http://schemas.openxmlformats.org/drawingml/2006/main" name="Office Theme">
  <a:themeElements>
    <a:clrScheme name="Forge Ahead Palette">
      <a:dk1>
        <a:srgbClr val="003493"/>
      </a:dk1>
      <a:lt1>
        <a:srgbClr val="FFFFFF"/>
      </a:lt1>
      <a:dk2>
        <a:srgbClr val="00205B"/>
      </a:dk2>
      <a:lt2>
        <a:srgbClr val="FFB71B"/>
      </a:lt2>
      <a:accent1>
        <a:srgbClr val="B48400"/>
      </a:accent1>
      <a:accent2>
        <a:srgbClr val="49C1E0"/>
      </a:accent2>
      <a:accent3>
        <a:srgbClr val="96989A"/>
      </a:accent3>
      <a:accent4>
        <a:srgbClr val="000000"/>
      </a:accent4>
      <a:accent5>
        <a:srgbClr val="DB5729"/>
      </a:accent5>
      <a:accent6>
        <a:srgbClr val="008163"/>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3D0DC958FBEEE48836E062EF598A96D" ma:contentTypeVersion="6" ma:contentTypeDescription="Create a new document." ma:contentTypeScope="" ma:versionID="9148b4b5e0fa88318cca793ec4b24004">
  <xsd:schema xmlns:xsd="http://www.w3.org/2001/XMLSchema" xmlns:xs="http://www.w3.org/2001/XMLSchema" xmlns:p="http://schemas.microsoft.com/office/2006/metadata/properties" xmlns:ns2="30577b95-eb91-4f16-9434-7f8d99b86dbd" xmlns:ns3="9945de61-050f-4a31-adbb-2cf301d783f2" targetNamespace="http://schemas.microsoft.com/office/2006/metadata/properties" ma:root="true" ma:fieldsID="f7637506841938321eb59714a7d9a011" ns2:_="" ns3:_="">
    <xsd:import namespace="30577b95-eb91-4f16-9434-7f8d99b86dbd"/>
    <xsd:import namespace="9945de61-050f-4a31-adbb-2cf301d783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577b95-eb91-4f16-9434-7f8d99b86d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45de61-050f-4a31-adbb-2cf301d783f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7D1B6A-3B7B-42D9-AC95-0562AA6CCC3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C4ED95C-048A-486B-B9FE-494A91264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577b95-eb91-4f16-9434-7f8d99b86dbd"/>
    <ds:schemaRef ds:uri="9945de61-050f-4a31-adbb-2cf301d783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419A7D-FCAB-48DA-A534-F194A0B316D0}">
  <ds:schemaRefs>
    <ds:schemaRef ds:uri="http://schemas.microsoft.com/sharepoint/v3/contenttype/forms"/>
  </ds:schemaRefs>
</ds:datastoreItem>
</file>

<file path=docMetadata/LabelInfo.xml><?xml version="1.0" encoding="utf-8"?>
<clbl:labelList xmlns:clbl="http://schemas.microsoft.com/office/2020/mipLabelMetadata">
  <clbl:label id="{9ef9f489-e0a0-4eeb-87cc-3a526112fd0d}" enabled="0" method="" siteId="{9ef9f489-e0a0-4eeb-87cc-3a526112fd0d}" removed="1"/>
</clbl:labelList>
</file>

<file path=docProps/app.xml><?xml version="1.0" encoding="utf-8"?>
<Properties xmlns="http://schemas.openxmlformats.org/officeDocument/2006/extended-properties" xmlns:vt="http://schemas.openxmlformats.org/officeDocument/2006/docPropsVTypes">
  <Template>Office Theme</Template>
  <TotalTime>2116</TotalTime>
  <Words>303</Words>
  <Application>Microsoft Macintosh PowerPoint</Application>
  <PresentationFormat>On-screen Show (16:9)</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Arial Black</vt:lpstr>
      <vt:lpstr>Calibri</vt:lpstr>
      <vt:lpstr>Helvetica</vt:lpstr>
      <vt:lpstr>Office Theme</vt:lpstr>
      <vt:lpstr>SenNet recommendations for detecting senescent cells in different tissues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Dudley, Jane</dc:creator>
  <cp:lastModifiedBy>Silverstein, Jonathan</cp:lastModifiedBy>
  <cp:revision>85</cp:revision>
  <cp:lastPrinted>2019-07-18T13:58:01Z</cp:lastPrinted>
  <dcterms:created xsi:type="dcterms:W3CDTF">2019-07-18T12:44:10Z</dcterms:created>
  <dcterms:modified xsi:type="dcterms:W3CDTF">2024-12-13T04:16:09Z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0x010100E3D0DC958FBEEE48836E062EF598A96D</vt:lpwstr>
  </property>
</Properties>
</file>