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292934"/>
        </a:fontRef>
        <a:srgbClr val="292934"/>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DBDFDD"/>
          </a:solidFill>
        </a:fill>
      </a:tcStyle>
    </a:wholeTbl>
    <a:band2H>
      <a:tcTxStyle/>
      <a:tcStyle>
        <a:tcBdr/>
        <a:fill>
          <a:solidFill>
            <a:srgbClr val="EEF0EF"/>
          </a:solidFill>
        </a:fill>
      </a:tcStyle>
    </a:band2H>
    <a:firstCol>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1"/>
          </a:solidFill>
        </a:fill>
      </a:tcStyle>
    </a:firstCol>
    <a:la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381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1"/>
          </a:solidFill>
        </a:fill>
      </a:tcStyle>
    </a:lastRow>
    <a:fir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381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1"/>
          </a:solidFill>
        </a:fill>
      </a:tcStyle>
    </a:firstRow>
  </a:tblStyle>
  <a:tblStyle styleId="{C7B018BB-80A7-4F77-B60F-C8B233D01FF8}" styleName="">
    <a:tblBg/>
    <a:wholeTbl>
      <a:tcTxStyle b="on" i="off">
        <a:fontRef idx="major">
          <a:srgbClr val="292934"/>
        </a:fontRef>
        <a:srgbClr val="292934"/>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D4D1D0"/>
          </a:solidFill>
        </a:fill>
      </a:tcStyle>
    </a:wholeTbl>
    <a:band2H>
      <a:tcTxStyle/>
      <a:tcStyle>
        <a:tcBdr/>
        <a:fill>
          <a:solidFill>
            <a:srgbClr val="EBE9E9"/>
          </a:solidFill>
        </a:fill>
      </a:tcStyle>
    </a:band2H>
    <a:firstCol>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3"/>
          </a:solidFill>
        </a:fill>
      </a:tcStyle>
    </a:firstCol>
    <a:la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381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3"/>
          </a:solidFill>
        </a:fill>
      </a:tcStyle>
    </a:lastRow>
    <a:fir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381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3"/>
          </a:solidFill>
        </a:fill>
      </a:tcStyle>
    </a:firstRow>
  </a:tblStyle>
  <a:tblStyle styleId="{EEE7283C-3CF3-47DC-8721-378D4A62B228}" styleName="">
    <a:tblBg/>
    <a:wholeTbl>
      <a:tcTxStyle b="on" i="off">
        <a:fontRef idx="major">
          <a:srgbClr val="292934"/>
        </a:fontRef>
        <a:srgbClr val="292934"/>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D6CECD"/>
          </a:solidFill>
        </a:fill>
      </a:tcStyle>
    </a:wholeTbl>
    <a:band2H>
      <a:tcTxStyle/>
      <a:tcStyle>
        <a:tcBdr/>
        <a:fill>
          <a:solidFill>
            <a:srgbClr val="EBE8E8"/>
          </a:solidFill>
        </a:fill>
      </a:tcStyle>
    </a:band2H>
    <a:firstCol>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6"/>
          </a:solidFill>
        </a:fill>
      </a:tcStyle>
    </a:firstCol>
    <a:la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381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6"/>
          </a:solidFill>
        </a:fill>
      </a:tcStyle>
    </a:lastRow>
    <a:fir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381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chemeClr val="accent6"/>
          </a:solidFill>
        </a:fill>
      </a:tcStyle>
    </a:firstRow>
  </a:tblStyle>
  <a:tblStyle styleId="{CF821DB8-F4EB-4A41-A1BA-3FCAFE7338EE}" styleName="">
    <a:tblBg/>
    <a:wholeTbl>
      <a:tcTxStyle b="on" i="off">
        <a:fontRef idx="major">
          <a:srgbClr val="292934"/>
        </a:fontRef>
        <a:srgbClr val="2929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34340B"/>
          </a:solidFill>
        </a:fill>
      </a:tcStyle>
    </a:band2H>
    <a:firstCol>
      <a:tcTxStyle b="on" i="off">
        <a:fontRef idx="major">
          <a:srgbClr val="34340B"/>
        </a:fontRef>
        <a:srgbClr val="34340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92934"/>
        </a:fontRef>
        <a:srgbClr val="292934"/>
      </a:tcTxStyle>
      <a:tcStyle>
        <a:tcBdr>
          <a:left>
            <a:ln w="12700" cap="flat">
              <a:noFill/>
              <a:miter lim="400000"/>
            </a:ln>
          </a:left>
          <a:right>
            <a:ln w="12700" cap="flat">
              <a:noFill/>
              <a:miter lim="400000"/>
            </a:ln>
          </a:right>
          <a:top>
            <a:ln w="508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rgbClr val="34340B"/>
          </a:solidFill>
        </a:fill>
      </a:tcStyle>
    </a:lastRow>
    <a:firstRow>
      <a:tcTxStyle b="on" i="off">
        <a:fontRef idx="major">
          <a:srgbClr val="34340B"/>
        </a:fontRef>
        <a:srgbClr val="34340B"/>
      </a:tcTxStyle>
      <a:tcStyle>
        <a:tcBdr>
          <a:left>
            <a:ln w="12700" cap="flat">
              <a:noFill/>
              <a:miter lim="400000"/>
            </a:ln>
          </a:left>
          <a:right>
            <a:ln w="12700" cap="flat">
              <a:noFill/>
              <a:miter lim="400000"/>
            </a:ln>
          </a:right>
          <a:top>
            <a:ln w="254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292934"/>
        </a:fontRef>
        <a:srgbClr val="292934"/>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292934"/>
          </a:solidFill>
        </a:fill>
      </a:tcStyle>
    </a:firstCol>
    <a:la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38100" cap="flat">
              <a:solidFill>
                <a:srgbClr val="34340B"/>
              </a:solidFill>
              <a:prstDash val="solid"/>
              <a:round/>
            </a:ln>
          </a:top>
          <a:bottom>
            <a:ln w="127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292934"/>
          </a:solidFill>
        </a:fill>
      </a:tcStyle>
    </a:lastRow>
    <a:firstRow>
      <a:tcTxStyle b="on" i="off">
        <a:fontRef idx="major">
          <a:srgbClr val="34340B"/>
        </a:fontRef>
        <a:srgbClr val="34340B"/>
      </a:tcTxStyle>
      <a:tcStyle>
        <a:tcBdr>
          <a:left>
            <a:ln w="12700" cap="flat">
              <a:solidFill>
                <a:srgbClr val="34340B"/>
              </a:solidFill>
              <a:prstDash val="solid"/>
              <a:round/>
            </a:ln>
          </a:left>
          <a:right>
            <a:ln w="12700" cap="flat">
              <a:solidFill>
                <a:srgbClr val="34340B"/>
              </a:solidFill>
              <a:prstDash val="solid"/>
              <a:round/>
            </a:ln>
          </a:right>
          <a:top>
            <a:ln w="12700" cap="flat">
              <a:solidFill>
                <a:srgbClr val="34340B"/>
              </a:solidFill>
              <a:prstDash val="solid"/>
              <a:round/>
            </a:ln>
          </a:top>
          <a:bottom>
            <a:ln w="38100" cap="flat">
              <a:solidFill>
                <a:srgbClr val="34340B"/>
              </a:solidFill>
              <a:prstDash val="solid"/>
              <a:round/>
            </a:ln>
          </a:bottom>
          <a:insideH>
            <a:ln w="12700" cap="flat">
              <a:solidFill>
                <a:srgbClr val="34340B"/>
              </a:solidFill>
              <a:prstDash val="solid"/>
              <a:round/>
            </a:ln>
          </a:insideH>
          <a:insideV>
            <a:ln w="12700" cap="flat">
              <a:solidFill>
                <a:srgbClr val="34340B"/>
              </a:solidFill>
              <a:prstDash val="solid"/>
              <a:round/>
            </a:ln>
          </a:insideV>
        </a:tcBdr>
        <a:fill>
          <a:solidFill>
            <a:srgbClr val="292934"/>
          </a:solidFill>
        </a:fill>
      </a:tcStyle>
    </a:firstRow>
  </a:tblStyle>
  <a:tblStyle styleId="{2708684C-4D16-4618-839F-0558EEFCDFE6}" styleName="">
    <a:tblBg/>
    <a:wholeTbl>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wholeTbl>
    <a:band2H>
      <a:tcTxStyle/>
      <a:tcStyle>
        <a:tcBdr/>
        <a:fill>
          <a:solidFill>
            <a:srgbClr val="FFFFFF"/>
          </a:solidFill>
        </a:fill>
      </a:tcStyle>
    </a:band2H>
    <a:firstCol>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firstCol>
    <a:lastRow>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508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lastRow>
    <a:firstRow>
      <a:tcTxStyle b="on" i="off">
        <a:fontRef idx="maj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254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snapToObjects="1">
      <p:cViewPr varScale="1">
        <p:scale>
          <a:sx n="121" d="100"/>
          <a:sy n="121" d="100"/>
        </p:scale>
        <p:origin x="1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 name="Shape 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lnSpc>
        <a:spcPct val="90000"/>
      </a:lnSpc>
      <a:spcBef>
        <a:spcPts val="500"/>
      </a:spcBef>
      <a:defRPr sz="1200">
        <a:latin typeface="+mj-lt"/>
        <a:ea typeface="+mj-ea"/>
        <a:cs typeface="+mj-cs"/>
        <a:sym typeface="Times New Roman"/>
      </a:defRPr>
    </a:lvl1pPr>
    <a:lvl2pPr indent="228600" latinLnBrk="0">
      <a:lnSpc>
        <a:spcPct val="90000"/>
      </a:lnSpc>
      <a:spcBef>
        <a:spcPts val="500"/>
      </a:spcBef>
      <a:defRPr sz="1200">
        <a:latin typeface="+mj-lt"/>
        <a:ea typeface="+mj-ea"/>
        <a:cs typeface="+mj-cs"/>
        <a:sym typeface="Times New Roman"/>
      </a:defRPr>
    </a:lvl2pPr>
    <a:lvl3pPr indent="457200" latinLnBrk="0">
      <a:lnSpc>
        <a:spcPct val="90000"/>
      </a:lnSpc>
      <a:spcBef>
        <a:spcPts val="500"/>
      </a:spcBef>
      <a:defRPr sz="1200">
        <a:latin typeface="+mj-lt"/>
        <a:ea typeface="+mj-ea"/>
        <a:cs typeface="+mj-cs"/>
        <a:sym typeface="Times New Roman"/>
      </a:defRPr>
    </a:lvl3pPr>
    <a:lvl4pPr indent="685800" latinLnBrk="0">
      <a:lnSpc>
        <a:spcPct val="90000"/>
      </a:lnSpc>
      <a:spcBef>
        <a:spcPts val="500"/>
      </a:spcBef>
      <a:defRPr sz="1200">
        <a:latin typeface="+mj-lt"/>
        <a:ea typeface="+mj-ea"/>
        <a:cs typeface="+mj-cs"/>
        <a:sym typeface="Times New Roman"/>
      </a:defRPr>
    </a:lvl4pPr>
    <a:lvl5pPr indent="914400" latinLnBrk="0">
      <a:lnSpc>
        <a:spcPct val="90000"/>
      </a:lnSpc>
      <a:spcBef>
        <a:spcPts val="500"/>
      </a:spcBef>
      <a:defRPr sz="1200">
        <a:latin typeface="+mj-lt"/>
        <a:ea typeface="+mj-ea"/>
        <a:cs typeface="+mj-cs"/>
        <a:sym typeface="Times New Roman"/>
      </a:defRPr>
    </a:lvl5pPr>
    <a:lvl6pPr indent="1143000" latinLnBrk="0">
      <a:lnSpc>
        <a:spcPct val="90000"/>
      </a:lnSpc>
      <a:spcBef>
        <a:spcPts val="500"/>
      </a:spcBef>
      <a:defRPr sz="1200">
        <a:latin typeface="+mj-lt"/>
        <a:ea typeface="+mj-ea"/>
        <a:cs typeface="+mj-cs"/>
        <a:sym typeface="Times New Roman"/>
      </a:defRPr>
    </a:lvl6pPr>
    <a:lvl7pPr indent="1371600" latinLnBrk="0">
      <a:lnSpc>
        <a:spcPct val="90000"/>
      </a:lnSpc>
      <a:spcBef>
        <a:spcPts val="500"/>
      </a:spcBef>
      <a:defRPr sz="1200">
        <a:latin typeface="+mj-lt"/>
        <a:ea typeface="+mj-ea"/>
        <a:cs typeface="+mj-cs"/>
        <a:sym typeface="Times New Roman"/>
      </a:defRPr>
    </a:lvl7pPr>
    <a:lvl8pPr indent="1600200" latinLnBrk="0">
      <a:lnSpc>
        <a:spcPct val="90000"/>
      </a:lnSpc>
      <a:spcBef>
        <a:spcPts val="500"/>
      </a:spcBef>
      <a:defRPr sz="1200">
        <a:latin typeface="+mj-lt"/>
        <a:ea typeface="+mj-ea"/>
        <a:cs typeface="+mj-cs"/>
        <a:sym typeface="Times New Roman"/>
      </a:defRPr>
    </a:lvl8pPr>
    <a:lvl9pPr indent="1828800" latinLnBrk="0">
      <a:lnSpc>
        <a:spcPct val="90000"/>
      </a:lnSpc>
      <a:spcBef>
        <a:spcPts val="5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220783"/>
            <a:ext cx="9144000" cy="228604"/>
          </a:xfrm>
          <a:prstGeom prst="rect">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3" name="Rectangle"/>
          <p:cNvSpPr/>
          <p:nvPr/>
        </p:nvSpPr>
        <p:spPr>
          <a:xfrm>
            <a:off x="0" y="-3"/>
            <a:ext cx="9144000" cy="365766"/>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4"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7620000" y="38470"/>
            <a:ext cx="301904" cy="288820"/>
          </a:xfrm>
          <a:prstGeom prst="rect">
            <a:avLst/>
          </a:prstGeom>
          <a:ln w="12700">
            <a:miter lim="400000"/>
          </a:ln>
        </p:spPr>
        <p:txBody>
          <a:bodyPr wrap="none" lIns="45718" tIns="45718" rIns="45718" bIns="45718" anchor="ctr">
            <a:spAutoFit/>
          </a:bodyPr>
          <a:lstStyle>
            <a:lvl1pPr>
              <a:defRPr sz="1400" b="1">
                <a:solidFill>
                  <a:srgbClr val="FFFFFF"/>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D2533C"/>
          </a:solidFill>
          <a:uFillTx/>
          <a:latin typeface="Arial"/>
          <a:ea typeface="Arial"/>
          <a:cs typeface="Arial"/>
          <a:sym typeface="Arial"/>
        </a:defRPr>
      </a:lvl9pPr>
    </p:titleStyle>
    <p:bodyStyle>
      <a:lvl1pPr marL="182879" marR="0" indent="-182879"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292934"/>
          </a:solidFill>
          <a:uFillTx/>
          <a:latin typeface="Arial"/>
          <a:ea typeface="Arial"/>
          <a:cs typeface="Arial"/>
          <a:sym typeface="Arial"/>
        </a:defRPr>
      </a:lvl1pPr>
      <a:lvl2pPr marL="493773" marR="0" indent="-219453"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292934"/>
          </a:solidFill>
          <a:uFillTx/>
          <a:latin typeface="Arial"/>
          <a:ea typeface="Arial"/>
          <a:cs typeface="Arial"/>
          <a:sym typeface="Arial"/>
        </a:defRPr>
      </a:lvl2pPr>
      <a:lvl3pPr marL="792479" marR="0" indent="-243840" algn="l" defTabSz="914400" rtl="0" latinLnBrk="0">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292934"/>
          </a:solidFill>
          <a:uFillTx/>
          <a:latin typeface="Arial"/>
          <a:ea typeface="Arial"/>
          <a:cs typeface="Arial"/>
          <a:sym typeface="Arial"/>
        </a:defRPr>
      </a:lvl3pPr>
      <a:lvl4pPr marL="1097277"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4pPr>
      <a:lvl5pPr marL="1286691" marR="0" indent="-23513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5pPr>
      <a:lvl6pPr marL="1526344" marR="0" indent="-337622"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6pPr>
      <a:lvl7pPr marL="1709222" marR="0" indent="-337622"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7pPr>
      <a:lvl8pPr marL="1892104" marR="0" indent="-337622"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8pPr>
      <a:lvl9pPr marL="2074984" marR="0" indent="-337622"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292934"/>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cbi.nlm.nih.gov/myncbi/browse/collection/50820398/?sort=date&amp;direction=descending" TargetMode="External"/><Relationship Id="rId13" Type="http://schemas.openxmlformats.org/officeDocument/2006/relationships/image" Target="../media/image6.jpeg"/><Relationship Id="rId3" Type="http://schemas.openxmlformats.org/officeDocument/2006/relationships/hyperlink" Target="https://www.health.pitt.edu/" TargetMode="External"/><Relationship Id="rId7" Type="http://schemas.openxmlformats.org/officeDocument/2006/relationships/image" Target="../media/image2.jpeg"/><Relationship Id="rId12" Type="http://schemas.openxmlformats.org/officeDocument/2006/relationships/image" Target="../media/image5.png"/><Relationship Id="rId2" Type="http://schemas.openxmlformats.org/officeDocument/2006/relationships/hyperlink" Target="https://rio.pitt.edu/"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jpeg"/><Relationship Id="rId5" Type="http://schemas.openxmlformats.org/officeDocument/2006/relationships/hyperlink" Target="https://www.dbmi.pitt.edu/" TargetMode="External"/><Relationship Id="rId15" Type="http://schemas.openxmlformats.org/officeDocument/2006/relationships/image" Target="../media/image8.png"/><Relationship Id="rId10" Type="http://schemas.openxmlformats.org/officeDocument/2006/relationships/image" Target="../media/image3.tif"/><Relationship Id="rId4" Type="http://schemas.openxmlformats.org/officeDocument/2006/relationships/hyperlink" Target="https://ipm.pitt.edu/" TargetMode="External"/><Relationship Id="rId9" Type="http://schemas.openxmlformats.org/officeDocument/2006/relationships/hyperlink" Target="https://scholar.google.com/citations?user=L8w3PNwAAAAJ&amp;hl=en" TargetMode="Externa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hyperlink" Target="https://software.docs.hubmapconsortium.org/"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hyperlink" Target="https://projectreporter.nih.gov/project_info_description.cfm?aid=9507980&amp;icde=42420333" TargetMode="External"/><Relationship Id="rId2" Type="http://schemas.openxmlformats.org/officeDocument/2006/relationships/hyperlink" Target="https://projectreporter.nih.gov/project_info_description.cfm?aid=9517556&amp;icde=42420216" TargetMode="External"/><Relationship Id="rId1" Type="http://schemas.openxmlformats.org/officeDocument/2006/relationships/slideLayout" Target="../slideLayouts/slideLayout1.xml"/><Relationship Id="rId5" Type="http://schemas.openxmlformats.org/officeDocument/2006/relationships/hyperlink" Target="https://reporter.nih.gov/search/P71kWEs14Um5G1tnMrYuLg/project-details/10376501" TargetMode="External"/><Relationship Id="rId4" Type="http://schemas.openxmlformats.org/officeDocument/2006/relationships/hyperlink" Target="https://projectreporter.nih.gov/project_info_description.cfm?aid=9687344&amp;icde=4242016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p:cNvGrpSpPr/>
          <p:nvPr/>
        </p:nvGrpSpPr>
        <p:grpSpPr>
          <a:xfrm>
            <a:off x="46820" y="3494440"/>
            <a:ext cx="9079489" cy="2863031"/>
            <a:chOff x="0" y="0"/>
            <a:chExt cx="9079487" cy="2863030"/>
          </a:xfrm>
        </p:grpSpPr>
        <p:sp>
          <p:nvSpPr>
            <p:cNvPr id="22" name="3. Collaborative networks"/>
            <p:cNvSpPr txBox="1"/>
            <p:nvPr/>
          </p:nvSpPr>
          <p:spPr>
            <a:xfrm>
              <a:off x="6615933" y="2371010"/>
              <a:ext cx="2463555" cy="492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400" b="1">
                  <a:latin typeface="Arial"/>
                  <a:ea typeface="Arial"/>
                  <a:cs typeface="Arial"/>
                  <a:sym typeface="Arial"/>
                </a:defRPr>
              </a:lvl1pPr>
            </a:lstStyle>
            <a:p>
              <a:r>
                <a:t>3.  Secure Data Liquidity, Collaborative Networks</a:t>
              </a:r>
            </a:p>
          </p:txBody>
        </p:sp>
        <p:sp>
          <p:nvSpPr>
            <p:cNvPr id="23" name="Areas of Discovery/Innovation"/>
            <p:cNvSpPr txBox="1"/>
            <p:nvPr/>
          </p:nvSpPr>
          <p:spPr>
            <a:xfrm>
              <a:off x="1520635" y="-1"/>
              <a:ext cx="6420777" cy="5480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3200">
                  <a:ln w="9525">
                    <a:solidFill>
                      <a:srgbClr val="292934"/>
                    </a:solidFill>
                  </a:ln>
                  <a:solidFill>
                    <a:srgbClr val="D4DCD7"/>
                  </a:solidFill>
                  <a:effectLst>
                    <a:outerShdw blurRad="50800" dist="50800" dir="5400000" rotWithShape="0">
                      <a:srgbClr val="D2533C"/>
                    </a:outerShdw>
                  </a:effectLst>
                  <a:latin typeface="Arial"/>
                  <a:ea typeface="Arial"/>
                  <a:cs typeface="Arial"/>
                  <a:sym typeface="Arial"/>
                </a:defRPr>
              </a:lvl1pPr>
            </a:lstStyle>
            <a:p>
              <a:r>
                <a:t>Areas of Discovery/Innovation </a:t>
              </a:r>
            </a:p>
          </p:txBody>
        </p:sp>
        <p:sp>
          <p:nvSpPr>
            <p:cNvPr id="24" name="1. Biomedical Informatics Infrastructures (SaaS, vocab, viz)"/>
            <p:cNvSpPr txBox="1"/>
            <p:nvPr/>
          </p:nvSpPr>
          <p:spPr>
            <a:xfrm>
              <a:off x="-1" y="2340406"/>
              <a:ext cx="3032980" cy="4920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400" b="1">
                  <a:latin typeface="Arial"/>
                  <a:ea typeface="Arial"/>
                  <a:cs typeface="Arial"/>
                  <a:sym typeface="Arial"/>
                </a:defRPr>
              </a:lvl1pPr>
            </a:lstStyle>
            <a:p>
              <a:r>
                <a:t>1. Biomedical Informatics Infrastructures (SaaS, vocab, viz)</a:t>
              </a:r>
            </a:p>
          </p:txBody>
        </p:sp>
        <p:sp>
          <p:nvSpPr>
            <p:cNvPr id="25" name="Line"/>
            <p:cNvSpPr/>
            <p:nvPr/>
          </p:nvSpPr>
          <p:spPr>
            <a:xfrm flipH="1">
              <a:off x="2274265" y="472837"/>
              <a:ext cx="320518" cy="156589"/>
            </a:xfrm>
            <a:prstGeom prst="line">
              <a:avLst/>
            </a:prstGeom>
            <a:noFill/>
            <a:ln w="9525" cap="flat">
              <a:solidFill>
                <a:schemeClr val="accent1"/>
              </a:solidFill>
              <a:prstDash val="solid"/>
              <a:round/>
              <a:tailEnd type="triangle" w="med" len="med"/>
            </a:ln>
            <a:effectLst/>
          </p:spPr>
          <p:txBody>
            <a:bodyPr wrap="square" lIns="45718" tIns="45718" rIns="45718" bIns="45718" numCol="1" anchor="t">
              <a:noAutofit/>
            </a:bodyPr>
            <a:lstStyle/>
            <a:p>
              <a:endParaRPr/>
            </a:p>
          </p:txBody>
        </p:sp>
        <p:sp>
          <p:nvSpPr>
            <p:cNvPr id="26" name="Line"/>
            <p:cNvSpPr/>
            <p:nvPr/>
          </p:nvSpPr>
          <p:spPr>
            <a:xfrm>
              <a:off x="4731022" y="472837"/>
              <a:ext cx="2" cy="353934"/>
            </a:xfrm>
            <a:prstGeom prst="line">
              <a:avLst/>
            </a:prstGeom>
            <a:noFill/>
            <a:ln w="9525" cap="flat">
              <a:solidFill>
                <a:schemeClr val="accent1"/>
              </a:solidFill>
              <a:prstDash val="solid"/>
              <a:round/>
              <a:tailEnd type="triangle" w="med" len="med"/>
            </a:ln>
            <a:effectLst/>
          </p:spPr>
          <p:txBody>
            <a:bodyPr wrap="square" lIns="45718" tIns="45718" rIns="45718" bIns="45718" numCol="1" anchor="t">
              <a:noAutofit/>
            </a:bodyPr>
            <a:lstStyle/>
            <a:p>
              <a:endParaRPr/>
            </a:p>
          </p:txBody>
        </p:sp>
        <p:sp>
          <p:nvSpPr>
            <p:cNvPr id="27" name="Line"/>
            <p:cNvSpPr/>
            <p:nvPr/>
          </p:nvSpPr>
          <p:spPr>
            <a:xfrm>
              <a:off x="6615933" y="472837"/>
              <a:ext cx="520235" cy="156589"/>
            </a:xfrm>
            <a:prstGeom prst="line">
              <a:avLst/>
            </a:prstGeom>
            <a:noFill/>
            <a:ln w="9525" cap="flat">
              <a:solidFill>
                <a:schemeClr val="accent1"/>
              </a:solidFill>
              <a:prstDash val="solid"/>
              <a:round/>
              <a:tailEnd type="triangle" w="med" len="med"/>
            </a:ln>
            <a:effectLst/>
          </p:spPr>
          <p:txBody>
            <a:bodyPr wrap="square" lIns="45718" tIns="45718" rIns="45718" bIns="45718" numCol="1" anchor="t">
              <a:noAutofit/>
            </a:bodyPr>
            <a:lstStyle/>
            <a:p>
              <a:endParaRPr/>
            </a:p>
          </p:txBody>
        </p:sp>
      </p:grpSp>
      <p:sp>
        <p:nvSpPr>
          <p:cNvPr id="29" name="Jonathan C. Silverstein, MD, MS, FACS, FACMI…"/>
          <p:cNvSpPr txBox="1">
            <a:spLocks noGrp="1"/>
          </p:cNvSpPr>
          <p:nvPr>
            <p:ph type="body" sz="quarter" idx="4294967295"/>
          </p:nvPr>
        </p:nvSpPr>
        <p:spPr>
          <a:xfrm>
            <a:off x="2817566" y="921062"/>
            <a:ext cx="4290920" cy="2399472"/>
          </a:xfrm>
          <a:prstGeom prst="rect">
            <a:avLst/>
          </a:prstGeom>
        </p:spPr>
        <p:txBody>
          <a:bodyPr/>
          <a:lstStyle/>
          <a:p>
            <a:pPr>
              <a:spcBef>
                <a:spcPts val="300"/>
              </a:spcBef>
              <a:buSzTx/>
              <a:buNone/>
              <a:defRPr sz="1400" b="1"/>
            </a:pPr>
            <a:r>
              <a:t>Jonathan C. Silverstein, MD, MS, FACS, FACMI</a:t>
            </a:r>
            <a:endParaRPr sz="2000"/>
          </a:p>
          <a:p>
            <a:pPr>
              <a:spcBef>
                <a:spcPts val="200"/>
              </a:spcBef>
              <a:buSzTx/>
              <a:buNone/>
              <a:defRPr sz="1400"/>
            </a:pPr>
            <a:r>
              <a:t>Chief </a:t>
            </a:r>
            <a:r>
              <a:rPr u="sng">
                <a:solidFill>
                  <a:srgbClr val="0000FF"/>
                </a:solidFill>
                <a:uFill>
                  <a:solidFill>
                    <a:srgbClr val="0000FF"/>
                  </a:solidFill>
                </a:uFill>
                <a:hlinkClick r:id="rId2"/>
              </a:rPr>
              <a:t>Research Informatics Office</a:t>
            </a:r>
            <a:r>
              <a:t>r</a:t>
            </a:r>
          </a:p>
          <a:p>
            <a:pPr>
              <a:spcBef>
                <a:spcPts val="200"/>
              </a:spcBef>
              <a:buSzTx/>
              <a:buNone/>
              <a:defRPr sz="1400"/>
            </a:pPr>
            <a:r>
              <a:rPr u="sng">
                <a:solidFill>
                  <a:srgbClr val="0000FF"/>
                </a:solidFill>
                <a:uFill>
                  <a:solidFill>
                    <a:srgbClr val="0000FF"/>
                  </a:solidFill>
                </a:uFill>
                <a:hlinkClick r:id="rId3"/>
              </a:rPr>
              <a:t>Health Sciences</a:t>
            </a:r>
            <a:r>
              <a:t> and </a:t>
            </a:r>
            <a:r>
              <a:rPr u="sng">
                <a:solidFill>
                  <a:srgbClr val="0000FF"/>
                </a:solidFill>
                <a:uFill>
                  <a:solidFill>
                    <a:srgbClr val="0000FF"/>
                  </a:solidFill>
                </a:uFill>
                <a:hlinkClick r:id="rId4"/>
              </a:rPr>
              <a:t>Institute for Precision Medicine</a:t>
            </a:r>
          </a:p>
          <a:p>
            <a:pPr>
              <a:spcBef>
                <a:spcPts val="200"/>
              </a:spcBef>
              <a:buSzTx/>
              <a:buNone/>
              <a:defRPr sz="1400"/>
            </a:pPr>
            <a:r>
              <a:t>Professor, </a:t>
            </a:r>
            <a:r>
              <a:rPr u="sng">
                <a:solidFill>
                  <a:srgbClr val="0000FF"/>
                </a:solidFill>
                <a:uFill>
                  <a:solidFill>
                    <a:srgbClr val="0000FF"/>
                  </a:solidFill>
                </a:uFill>
                <a:hlinkClick r:id="rId5"/>
              </a:rPr>
              <a:t>Department of Biomedical Informatics</a:t>
            </a:r>
          </a:p>
          <a:p>
            <a:pPr>
              <a:spcBef>
                <a:spcPts val="200"/>
              </a:spcBef>
              <a:buSzTx/>
              <a:buNone/>
              <a:defRPr sz="1400"/>
            </a:pPr>
            <a:r>
              <a:t>Affiliate Scholar, Pitt Cyber</a:t>
            </a:r>
          </a:p>
        </p:txBody>
      </p:sp>
      <p:sp>
        <p:nvSpPr>
          <p:cNvPr id="30" name="2. Clinical Decision Support (P2D and loop)"/>
          <p:cNvSpPr txBox="1"/>
          <p:nvPr/>
        </p:nvSpPr>
        <p:spPr>
          <a:xfrm>
            <a:off x="3296989" y="5845068"/>
            <a:ext cx="2414589" cy="288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b="1">
                <a:latin typeface="Arial"/>
                <a:ea typeface="Arial"/>
                <a:cs typeface="Arial"/>
                <a:sym typeface="Arial"/>
              </a:defRPr>
            </a:lvl1pPr>
          </a:lstStyle>
          <a:p>
            <a:r>
              <a:t>2. Learning Health Systems</a:t>
            </a:r>
          </a:p>
        </p:txBody>
      </p:sp>
      <p:pic>
        <p:nvPicPr>
          <p:cNvPr id="31" name="Screen Shot 2017-03-14 at 4.05.22 PM.png" descr="Screen Shot 2017-03-14 at 4.05.22 PM.png"/>
          <p:cNvPicPr>
            <a:picLocks noChangeAspect="1"/>
          </p:cNvPicPr>
          <p:nvPr/>
        </p:nvPicPr>
        <p:blipFill>
          <a:blip r:embed="rId6"/>
          <a:stretch>
            <a:fillRect/>
          </a:stretch>
        </p:blipFill>
        <p:spPr>
          <a:xfrm>
            <a:off x="3243914" y="4332182"/>
            <a:ext cx="2685300" cy="1433403"/>
          </a:xfrm>
          <a:prstGeom prst="rect">
            <a:avLst/>
          </a:prstGeom>
          <a:ln w="12700">
            <a:miter lim="400000"/>
          </a:ln>
        </p:spPr>
      </p:pic>
      <p:pic>
        <p:nvPicPr>
          <p:cNvPr id="32" name="SNOMEDGraphIsDAG.jpg" descr="SNOMEDGraphIsDAG.jpg"/>
          <p:cNvPicPr>
            <a:picLocks noChangeAspect="1"/>
          </p:cNvPicPr>
          <p:nvPr/>
        </p:nvPicPr>
        <p:blipFill>
          <a:blip r:embed="rId7"/>
          <a:stretch>
            <a:fillRect/>
          </a:stretch>
        </p:blipFill>
        <p:spPr>
          <a:xfrm>
            <a:off x="66575" y="4197751"/>
            <a:ext cx="2906328" cy="1516346"/>
          </a:xfrm>
          <a:prstGeom prst="rect">
            <a:avLst/>
          </a:prstGeom>
          <a:ln w="12700">
            <a:miter lim="400000"/>
          </a:ln>
        </p:spPr>
      </p:pic>
      <p:sp>
        <p:nvSpPr>
          <p:cNvPr id="33" name="PEER-REVIEWED PUBLICATIONS:  Curated bibliography at NCBI/PubMed. Curated citations at Google Scholar."/>
          <p:cNvSpPr txBox="1"/>
          <p:nvPr/>
        </p:nvSpPr>
        <p:spPr>
          <a:xfrm>
            <a:off x="173735" y="6447294"/>
            <a:ext cx="8723378" cy="320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defRPr sz="1400" b="1">
                <a:solidFill>
                  <a:srgbClr val="000000"/>
                </a:solidFill>
              </a:defRPr>
            </a:pPr>
            <a:r>
              <a:t>PEER-REVIEWED PUBLICATIONS:  </a:t>
            </a:r>
            <a:r>
              <a:rPr b="0">
                <a:latin typeface="+mn-lt"/>
                <a:ea typeface="+mn-ea"/>
                <a:cs typeface="+mn-cs"/>
                <a:sym typeface="Helvetica"/>
              </a:rPr>
              <a:t>Curated </a:t>
            </a:r>
            <a:r>
              <a:rPr b="0" u="sng">
                <a:solidFill>
                  <a:srgbClr val="0000FF"/>
                </a:solidFill>
                <a:uFill>
                  <a:solidFill>
                    <a:srgbClr val="0000FF"/>
                  </a:solidFill>
                </a:uFill>
                <a:latin typeface="Times"/>
                <a:ea typeface="Times"/>
                <a:cs typeface="Times"/>
                <a:sym typeface="Times"/>
                <a:hlinkClick r:id="rId8"/>
              </a:rPr>
              <a:t>bibliography at NCBI/PubMed</a:t>
            </a:r>
            <a:r>
              <a:rPr b="0">
                <a:latin typeface="Times"/>
                <a:ea typeface="Times"/>
                <a:cs typeface="Times"/>
                <a:sym typeface="Times"/>
              </a:rPr>
              <a:t>. Curated </a:t>
            </a:r>
            <a:r>
              <a:rPr b="0" u="sng">
                <a:solidFill>
                  <a:srgbClr val="0000FF"/>
                </a:solidFill>
                <a:uFill>
                  <a:solidFill>
                    <a:srgbClr val="0000FF"/>
                  </a:solidFill>
                </a:uFill>
                <a:latin typeface="Times"/>
                <a:ea typeface="Times"/>
                <a:cs typeface="Times"/>
                <a:sym typeface="Times"/>
                <a:hlinkClick r:id="rId9"/>
              </a:rPr>
              <a:t>citations at Google Scholar</a:t>
            </a:r>
            <a:r>
              <a:rPr b="0">
                <a:latin typeface="Times"/>
                <a:ea typeface="Times"/>
                <a:cs typeface="Times"/>
                <a:sym typeface="Times"/>
              </a:rPr>
              <a:t>.</a:t>
            </a:r>
          </a:p>
        </p:txBody>
      </p:sp>
      <p:pic>
        <p:nvPicPr>
          <p:cNvPr id="34" name="pasted-image.tiff" descr="pasted-image.tiff"/>
          <p:cNvPicPr>
            <a:picLocks noChangeAspect="1"/>
          </p:cNvPicPr>
          <p:nvPr/>
        </p:nvPicPr>
        <p:blipFill>
          <a:blip r:embed="rId10"/>
          <a:stretch>
            <a:fillRect/>
          </a:stretch>
        </p:blipFill>
        <p:spPr>
          <a:xfrm>
            <a:off x="4231723" y="2766275"/>
            <a:ext cx="1991982" cy="678353"/>
          </a:xfrm>
          <a:prstGeom prst="rect">
            <a:avLst/>
          </a:prstGeom>
          <a:ln w="12700">
            <a:miter lim="400000"/>
          </a:ln>
        </p:spPr>
      </p:pic>
      <p:pic>
        <p:nvPicPr>
          <p:cNvPr id="35" name="qNCetE6r_400x400.jpg" descr="qNCetE6r_400x400.jpg"/>
          <p:cNvPicPr>
            <a:picLocks noChangeAspect="1"/>
          </p:cNvPicPr>
          <p:nvPr/>
        </p:nvPicPr>
        <p:blipFill>
          <a:blip r:embed="rId11"/>
          <a:stretch>
            <a:fillRect/>
          </a:stretch>
        </p:blipFill>
        <p:spPr>
          <a:xfrm>
            <a:off x="7374973" y="924308"/>
            <a:ext cx="1276054" cy="1276055"/>
          </a:xfrm>
          <a:prstGeom prst="rect">
            <a:avLst/>
          </a:prstGeom>
          <a:ln w="12700">
            <a:miter lim="400000"/>
          </a:ln>
        </p:spPr>
      </p:pic>
      <p:pic>
        <p:nvPicPr>
          <p:cNvPr id="36" name="dbmi.png" descr="dbmi.png"/>
          <p:cNvPicPr>
            <a:picLocks noChangeAspect="1"/>
          </p:cNvPicPr>
          <p:nvPr/>
        </p:nvPicPr>
        <p:blipFill>
          <a:blip r:embed="rId12"/>
          <a:stretch>
            <a:fillRect/>
          </a:stretch>
        </p:blipFill>
        <p:spPr>
          <a:xfrm>
            <a:off x="7254826" y="2214120"/>
            <a:ext cx="1516346" cy="1516346"/>
          </a:xfrm>
          <a:prstGeom prst="rect">
            <a:avLst/>
          </a:prstGeom>
          <a:ln w="12700">
            <a:miter lim="400000"/>
          </a:ln>
        </p:spPr>
      </p:pic>
      <p:pic>
        <p:nvPicPr>
          <p:cNvPr id="37" name="197_002_BIOINFO_0003.jpg" descr="197_002_BIOINFO_0003.jpg"/>
          <p:cNvPicPr>
            <a:picLocks noChangeAspect="1"/>
          </p:cNvPicPr>
          <p:nvPr/>
        </p:nvPicPr>
        <p:blipFill>
          <a:blip r:embed="rId13"/>
          <a:stretch>
            <a:fillRect/>
          </a:stretch>
        </p:blipFill>
        <p:spPr>
          <a:xfrm>
            <a:off x="337254" y="924308"/>
            <a:ext cx="1991981" cy="2490162"/>
          </a:xfrm>
          <a:prstGeom prst="rect">
            <a:avLst/>
          </a:prstGeom>
          <a:ln w="12700">
            <a:miter lim="400000"/>
          </a:ln>
        </p:spPr>
      </p:pic>
      <p:sp>
        <p:nvSpPr>
          <p:cNvPr id="38" name="Board Chair"/>
          <p:cNvSpPr txBox="1"/>
          <p:nvPr/>
        </p:nvSpPr>
        <p:spPr>
          <a:xfrm>
            <a:off x="2906206" y="2895271"/>
            <a:ext cx="1275345"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r>
              <a:rPr dirty="0"/>
              <a:t>Board</a:t>
            </a:r>
            <a:r>
              <a:rPr lang="en-US" dirty="0"/>
              <a:t> Member</a:t>
            </a:r>
            <a:endParaRPr dirty="0"/>
          </a:p>
        </p:txBody>
      </p:sp>
      <p:pic>
        <p:nvPicPr>
          <p:cNvPr id="39" name="Image" descr="Image"/>
          <p:cNvPicPr>
            <a:picLocks noChangeAspect="1"/>
          </p:cNvPicPr>
          <p:nvPr/>
        </p:nvPicPr>
        <p:blipFill>
          <a:blip r:embed="rId14"/>
          <a:stretch>
            <a:fillRect/>
          </a:stretch>
        </p:blipFill>
        <p:spPr>
          <a:xfrm>
            <a:off x="6324600" y="4309936"/>
            <a:ext cx="2742961" cy="1291976"/>
          </a:xfrm>
          <a:prstGeom prst="rect">
            <a:avLst/>
          </a:prstGeom>
          <a:ln w="12700">
            <a:miter lim="400000"/>
          </a:ln>
        </p:spPr>
      </p:pic>
      <p:pic>
        <p:nvPicPr>
          <p:cNvPr id="40" name="Picture 2" descr="Picture 2"/>
          <p:cNvPicPr>
            <a:picLocks noChangeAspect="1"/>
          </p:cNvPicPr>
          <p:nvPr/>
        </p:nvPicPr>
        <p:blipFill>
          <a:blip r:embed="rId15"/>
          <a:stretch>
            <a:fillRect/>
          </a:stretch>
        </p:blipFill>
        <p:spPr>
          <a:xfrm>
            <a:off x="2817566" y="2142533"/>
            <a:ext cx="3971677" cy="57883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Biomedical Infrastructures (SaaS, NLP, vocabularies, interactive visualization)"/>
          <p:cNvSpPr txBox="1"/>
          <p:nvPr/>
        </p:nvSpPr>
        <p:spPr>
          <a:xfrm>
            <a:off x="277827" y="496643"/>
            <a:ext cx="8839201"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lvl1pPr>
          </a:lstStyle>
          <a:p>
            <a:r>
              <a:t>Biomedical Infrastructures (service architectures, vocabularies, interactive viz)</a:t>
            </a:r>
          </a:p>
        </p:txBody>
      </p:sp>
      <p:pic>
        <p:nvPicPr>
          <p:cNvPr id="44" name="image43.png" descr="image43.png"/>
          <p:cNvPicPr>
            <a:picLocks noChangeAspect="1"/>
          </p:cNvPicPr>
          <p:nvPr/>
        </p:nvPicPr>
        <p:blipFill>
          <a:blip r:embed="rId2"/>
          <a:stretch>
            <a:fillRect/>
          </a:stretch>
        </p:blipFill>
        <p:spPr>
          <a:xfrm>
            <a:off x="1077688" y="5272221"/>
            <a:ext cx="3906426" cy="1298994"/>
          </a:xfrm>
          <a:prstGeom prst="rect">
            <a:avLst/>
          </a:prstGeom>
          <a:ln w="12700">
            <a:miter lim="400000"/>
          </a:ln>
        </p:spPr>
      </p:pic>
      <p:sp>
        <p:nvSpPr>
          <p:cNvPr id="45" name="Grayscale + Realistic Color = Perceptual"/>
          <p:cNvSpPr txBox="1"/>
          <p:nvPr/>
        </p:nvSpPr>
        <p:spPr>
          <a:xfrm>
            <a:off x="1078642" y="6499863"/>
            <a:ext cx="3904512" cy="358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r>
              <a:rPr dirty="0"/>
              <a:t>Grayscale + Realistic Color = Perceptual</a:t>
            </a:r>
          </a:p>
        </p:txBody>
      </p:sp>
      <p:pic>
        <p:nvPicPr>
          <p:cNvPr id="5" name="Picture 4">
            <a:extLst>
              <a:ext uri="{FF2B5EF4-FFF2-40B4-BE49-F238E27FC236}">
                <a16:creationId xmlns:a16="http://schemas.microsoft.com/office/drawing/2014/main" id="{280B9EDE-03B1-017A-3DD6-5F7419BAC03A}"/>
              </a:ext>
            </a:extLst>
          </p:cNvPr>
          <p:cNvPicPr>
            <a:picLocks noChangeAspect="1"/>
          </p:cNvPicPr>
          <p:nvPr/>
        </p:nvPicPr>
        <p:blipFill>
          <a:blip r:embed="rId3"/>
          <a:stretch>
            <a:fillRect/>
          </a:stretch>
        </p:blipFill>
        <p:spPr>
          <a:xfrm>
            <a:off x="-11529" y="918388"/>
            <a:ext cx="7053943" cy="4266745"/>
          </a:xfrm>
          <a:prstGeom prst="rect">
            <a:avLst/>
          </a:prstGeom>
        </p:spPr>
      </p:pic>
      <p:pic>
        <p:nvPicPr>
          <p:cNvPr id="6" name="Picture 5">
            <a:extLst>
              <a:ext uri="{FF2B5EF4-FFF2-40B4-BE49-F238E27FC236}">
                <a16:creationId xmlns:a16="http://schemas.microsoft.com/office/drawing/2014/main" id="{07D8BC48-2529-27B1-72B6-889F87FE6E7F}"/>
              </a:ext>
            </a:extLst>
          </p:cNvPr>
          <p:cNvPicPr>
            <a:picLocks noChangeAspect="1"/>
          </p:cNvPicPr>
          <p:nvPr/>
        </p:nvPicPr>
        <p:blipFill>
          <a:blip r:embed="rId4"/>
          <a:stretch>
            <a:fillRect/>
          </a:stretch>
        </p:blipFill>
        <p:spPr>
          <a:xfrm>
            <a:off x="5830152" y="3679365"/>
            <a:ext cx="3286876" cy="2917371"/>
          </a:xfrm>
          <a:prstGeom prst="rect">
            <a:avLst/>
          </a:prstGeom>
        </p:spPr>
      </p:pic>
      <p:sp>
        <p:nvSpPr>
          <p:cNvPr id="14" name="Grayscale + Realistic Color = Perceptual">
            <a:extLst>
              <a:ext uri="{FF2B5EF4-FFF2-40B4-BE49-F238E27FC236}">
                <a16:creationId xmlns:a16="http://schemas.microsoft.com/office/drawing/2014/main" id="{B5A32D1F-4560-4BE4-30A6-CCAD3ACBBABD}"/>
              </a:ext>
            </a:extLst>
          </p:cNvPr>
          <p:cNvSpPr txBox="1"/>
          <p:nvPr/>
        </p:nvSpPr>
        <p:spPr>
          <a:xfrm>
            <a:off x="6355699" y="6511840"/>
            <a:ext cx="2761329"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r>
              <a:rPr lang="en-US" dirty="0"/>
              <a:t>Knowledge Graph ‘Schema’</a:t>
            </a:r>
            <a:endParaRPr dirty="0"/>
          </a:p>
        </p:txBody>
      </p:sp>
      <p:sp>
        <p:nvSpPr>
          <p:cNvPr id="15" name="Grayscale + Realistic Color = Perceptual">
            <a:extLst>
              <a:ext uri="{FF2B5EF4-FFF2-40B4-BE49-F238E27FC236}">
                <a16:creationId xmlns:a16="http://schemas.microsoft.com/office/drawing/2014/main" id="{0982B50B-C2DC-115A-87AA-AEBCEBEEE58E}"/>
              </a:ext>
            </a:extLst>
          </p:cNvPr>
          <p:cNvSpPr txBox="1"/>
          <p:nvPr/>
        </p:nvSpPr>
        <p:spPr>
          <a:xfrm>
            <a:off x="7042414" y="985616"/>
            <a:ext cx="1442699"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pPr marL="0">
              <a:spcBef>
                <a:spcPts val="0"/>
              </a:spcBef>
            </a:pPr>
            <a:r>
              <a:rPr lang="en-US" dirty="0"/>
              <a:t>HuBMAP</a:t>
            </a:r>
          </a:p>
          <a:p>
            <a:pPr marL="0">
              <a:spcBef>
                <a:spcPts val="0"/>
              </a:spcBef>
            </a:pPr>
            <a:r>
              <a:rPr lang="en-US" dirty="0"/>
              <a:t>Hybrid Cloud</a:t>
            </a:r>
          </a:p>
          <a:p>
            <a:pPr marL="0">
              <a:spcBef>
                <a:spcPts val="0"/>
              </a:spcBef>
            </a:pPr>
            <a:r>
              <a:rPr lang="en-US" dirty="0"/>
              <a:t>Microservices</a:t>
            </a:r>
          </a:p>
          <a:p>
            <a:pPr marL="0">
              <a:spcBef>
                <a:spcPts val="0"/>
              </a:spcBef>
            </a:pPr>
            <a:r>
              <a:rPr lang="en-US" dirty="0"/>
              <a:t>Architecture</a:t>
            </a:r>
            <a:endParaRPr dirty="0"/>
          </a:p>
        </p:txBody>
      </p:sp>
      <p:sp>
        <p:nvSpPr>
          <p:cNvPr id="16" name="Grayscale + Realistic Color = Perceptual">
            <a:extLst>
              <a:ext uri="{FF2B5EF4-FFF2-40B4-BE49-F238E27FC236}">
                <a16:creationId xmlns:a16="http://schemas.microsoft.com/office/drawing/2014/main" id="{8C05DBA6-EF9E-B066-2BF5-E2C51D4A6B5C}"/>
              </a:ext>
            </a:extLst>
          </p:cNvPr>
          <p:cNvSpPr txBox="1"/>
          <p:nvPr/>
        </p:nvSpPr>
        <p:spPr>
          <a:xfrm>
            <a:off x="5192487" y="2680072"/>
            <a:ext cx="40769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r>
              <a:rPr lang="en-US" sz="1600" dirty="0">
                <a:hlinkClick r:id="rId5"/>
              </a:rPr>
              <a:t>https://software.docs.hubmapconsortium.org</a:t>
            </a:r>
            <a:endParaRPr sz="16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linical Decision Support (Structured clinical data collection and real-time use)"/>
          <p:cNvSpPr txBox="1"/>
          <p:nvPr/>
        </p:nvSpPr>
        <p:spPr>
          <a:xfrm>
            <a:off x="277827" y="496642"/>
            <a:ext cx="8839201"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lvl1pPr>
          </a:lstStyle>
          <a:p>
            <a:r>
              <a:t>Learning Health Systems</a:t>
            </a:r>
          </a:p>
        </p:txBody>
      </p:sp>
      <p:pic>
        <p:nvPicPr>
          <p:cNvPr id="50" name="pasted-image.tiff" descr="pasted-image.tiff"/>
          <p:cNvPicPr>
            <a:picLocks noChangeAspect="1"/>
          </p:cNvPicPr>
          <p:nvPr/>
        </p:nvPicPr>
        <p:blipFill>
          <a:blip r:embed="rId2"/>
          <a:stretch>
            <a:fillRect/>
          </a:stretch>
        </p:blipFill>
        <p:spPr>
          <a:xfrm>
            <a:off x="5159795" y="779227"/>
            <a:ext cx="3835866" cy="1306270"/>
          </a:xfrm>
          <a:prstGeom prst="rect">
            <a:avLst/>
          </a:prstGeom>
          <a:ln w="12700">
            <a:miter lim="400000"/>
          </a:ln>
        </p:spPr>
      </p:pic>
      <p:pic>
        <p:nvPicPr>
          <p:cNvPr id="51" name="Screen Shot 2017-03-14 at 4.05.22 PM.png" descr="Screen Shot 2017-03-14 at 4.05.22 PM.png"/>
          <p:cNvPicPr>
            <a:picLocks noChangeAspect="1"/>
          </p:cNvPicPr>
          <p:nvPr/>
        </p:nvPicPr>
        <p:blipFill>
          <a:blip r:embed="rId3"/>
          <a:stretch>
            <a:fillRect/>
          </a:stretch>
        </p:blipFill>
        <p:spPr>
          <a:xfrm>
            <a:off x="156178" y="836980"/>
            <a:ext cx="4807835" cy="2566405"/>
          </a:xfrm>
          <a:prstGeom prst="rect">
            <a:avLst/>
          </a:prstGeom>
          <a:ln w="12700">
            <a:miter lim="400000"/>
          </a:ln>
        </p:spPr>
      </p:pic>
      <p:pic>
        <p:nvPicPr>
          <p:cNvPr id="52" name="Image" descr="Image"/>
          <p:cNvPicPr>
            <a:picLocks noChangeAspect="1"/>
          </p:cNvPicPr>
          <p:nvPr/>
        </p:nvPicPr>
        <p:blipFill>
          <a:blip r:embed="rId4"/>
          <a:stretch>
            <a:fillRect/>
          </a:stretch>
        </p:blipFill>
        <p:spPr>
          <a:xfrm>
            <a:off x="5505910" y="2213948"/>
            <a:ext cx="3143635" cy="1978100"/>
          </a:xfrm>
          <a:prstGeom prst="rect">
            <a:avLst/>
          </a:prstGeom>
          <a:ln w="12700">
            <a:miter lim="400000"/>
          </a:ln>
        </p:spPr>
      </p:pic>
      <p:pic>
        <p:nvPicPr>
          <p:cNvPr id="53" name="Image" descr="Image"/>
          <p:cNvPicPr>
            <a:picLocks noChangeAspect="1"/>
          </p:cNvPicPr>
          <p:nvPr/>
        </p:nvPicPr>
        <p:blipFill>
          <a:blip r:embed="rId5"/>
          <a:stretch>
            <a:fillRect/>
          </a:stretch>
        </p:blipFill>
        <p:spPr>
          <a:xfrm>
            <a:off x="5368328" y="4175981"/>
            <a:ext cx="3418800" cy="2566405"/>
          </a:xfrm>
          <a:prstGeom prst="rect">
            <a:avLst/>
          </a:prstGeom>
          <a:ln w="12700">
            <a:miter lim="400000"/>
          </a:ln>
        </p:spPr>
      </p:pic>
      <p:pic>
        <p:nvPicPr>
          <p:cNvPr id="54" name="LHS_Core_Values_Endorsements_121_08.20.2018_V1.pdf" descr="LHS_Core_Values_Endorsements_121_08.20.2018_V1.pdf"/>
          <p:cNvPicPr>
            <a:picLocks noChangeAspect="1"/>
          </p:cNvPicPr>
          <p:nvPr/>
        </p:nvPicPr>
        <p:blipFill>
          <a:blip r:embed="rId6"/>
          <a:stretch>
            <a:fillRect/>
          </a:stretch>
        </p:blipFill>
        <p:spPr>
          <a:xfrm>
            <a:off x="156178" y="3252123"/>
            <a:ext cx="4807835" cy="360587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llaborative Networks (had a lead role in each)"/>
          <p:cNvSpPr txBox="1"/>
          <p:nvPr/>
        </p:nvSpPr>
        <p:spPr>
          <a:xfrm>
            <a:off x="277827" y="496642"/>
            <a:ext cx="8839201"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lvl1pPr>
          </a:lstStyle>
          <a:p>
            <a:r>
              <a:t>Secure Data Liquidity, Collaborative Networks</a:t>
            </a:r>
          </a:p>
        </p:txBody>
      </p:sp>
      <p:grpSp>
        <p:nvGrpSpPr>
          <p:cNvPr id="59" name="Picture 2"/>
          <p:cNvGrpSpPr/>
          <p:nvPr/>
        </p:nvGrpSpPr>
        <p:grpSpPr>
          <a:xfrm>
            <a:off x="100734" y="4828500"/>
            <a:ext cx="3457439" cy="941651"/>
            <a:chOff x="0" y="0"/>
            <a:chExt cx="3457437" cy="941649"/>
          </a:xfrm>
        </p:grpSpPr>
        <p:sp>
          <p:nvSpPr>
            <p:cNvPr id="57" name="Rectangle"/>
            <p:cNvSpPr/>
            <p:nvPr/>
          </p:nvSpPr>
          <p:spPr>
            <a:xfrm>
              <a:off x="-1" y="0"/>
              <a:ext cx="3457439" cy="941650"/>
            </a:xfrm>
            <a:prstGeom prst="rect">
              <a:avLst/>
            </a:prstGeom>
            <a:solidFill>
              <a:srgbClr val="FFFFFF"/>
            </a:solidFill>
            <a:ln w="12700" cap="flat">
              <a:noFill/>
              <a:miter lim="400000"/>
            </a:ln>
            <a:effectLst/>
          </p:spPr>
          <p:txBody>
            <a:bodyPr wrap="square" lIns="45718" tIns="45718" rIns="45718" bIns="45718" numCol="1" anchor="t">
              <a:noAutofit/>
            </a:bodyPr>
            <a:lstStyle/>
            <a:p>
              <a:pPr defTabSz="642915">
                <a:lnSpc>
                  <a:spcPct val="95000"/>
                </a:lnSpc>
                <a:spcBef>
                  <a:spcPts val="100"/>
                </a:spcBef>
                <a:defRPr sz="1200">
                  <a:effectLst>
                    <a:outerShdw blurRad="38100" dist="38100" dir="2700000" rotWithShape="0">
                      <a:srgbClr val="000000">
                        <a:alpha val="43137"/>
                      </a:srgbClr>
                    </a:outerShdw>
                  </a:effectLst>
                  <a:latin typeface="Arial"/>
                  <a:ea typeface="Arial"/>
                  <a:cs typeface="Arial"/>
                  <a:sym typeface="Arial"/>
                </a:defRPr>
              </a:pPr>
              <a:endParaRPr/>
            </a:p>
          </p:txBody>
        </p:sp>
        <p:pic>
          <p:nvPicPr>
            <p:cNvPr id="58" name="image89.png" descr="image89.png"/>
            <p:cNvPicPr>
              <a:picLocks noChangeAspect="1"/>
            </p:cNvPicPr>
            <p:nvPr/>
          </p:nvPicPr>
          <p:blipFill>
            <a:blip r:embed="rId2"/>
            <a:srcRect t="28432" b="30928"/>
            <a:stretch>
              <a:fillRect/>
            </a:stretch>
          </p:blipFill>
          <p:spPr>
            <a:xfrm>
              <a:off x="0" y="0"/>
              <a:ext cx="3457438" cy="941650"/>
            </a:xfrm>
            <a:prstGeom prst="rect">
              <a:avLst/>
            </a:prstGeom>
            <a:ln w="12700" cap="flat">
              <a:noFill/>
              <a:miter lim="400000"/>
            </a:ln>
            <a:effectLst/>
          </p:spPr>
        </p:pic>
      </p:grpSp>
      <p:pic>
        <p:nvPicPr>
          <p:cNvPr id="60" name="Picture 2" descr="Picture 2"/>
          <p:cNvPicPr>
            <a:picLocks noChangeAspect="1"/>
          </p:cNvPicPr>
          <p:nvPr/>
        </p:nvPicPr>
        <p:blipFill>
          <a:blip r:embed="rId3"/>
          <a:stretch>
            <a:fillRect/>
          </a:stretch>
        </p:blipFill>
        <p:spPr>
          <a:xfrm>
            <a:off x="829611" y="5803550"/>
            <a:ext cx="1952326" cy="751647"/>
          </a:xfrm>
          <a:prstGeom prst="rect">
            <a:avLst/>
          </a:prstGeom>
          <a:ln w="12700">
            <a:miter lim="400000"/>
          </a:ln>
        </p:spPr>
      </p:pic>
      <p:pic>
        <p:nvPicPr>
          <p:cNvPr id="61" name="Picture 2" descr="Picture 2"/>
          <p:cNvPicPr>
            <a:picLocks noChangeAspect="1"/>
          </p:cNvPicPr>
          <p:nvPr/>
        </p:nvPicPr>
        <p:blipFill>
          <a:blip r:embed="rId4"/>
          <a:stretch>
            <a:fillRect/>
          </a:stretch>
        </p:blipFill>
        <p:spPr>
          <a:xfrm>
            <a:off x="368343" y="847303"/>
            <a:ext cx="3946328" cy="1464051"/>
          </a:xfrm>
          <a:prstGeom prst="rect">
            <a:avLst/>
          </a:prstGeom>
          <a:ln w="12700">
            <a:miter lim="400000"/>
          </a:ln>
        </p:spPr>
      </p:pic>
      <p:sp>
        <p:nvSpPr>
          <p:cNvPr id="62" name="TextBox 30"/>
          <p:cNvSpPr txBox="1"/>
          <p:nvPr/>
        </p:nvSpPr>
        <p:spPr>
          <a:xfrm>
            <a:off x="4681008" y="867678"/>
            <a:ext cx="1771116" cy="1113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ctr" defTabSz="410750">
              <a:defRPr sz="7000">
                <a:solidFill>
                  <a:srgbClr val="0070C0"/>
                </a:solidFill>
                <a:latin typeface="Helvetica Neue"/>
                <a:ea typeface="Helvetica Neue"/>
                <a:cs typeface="Helvetica Neue"/>
                <a:sym typeface="Helvetica Neue"/>
              </a:defRPr>
            </a:lvl1pPr>
          </a:lstStyle>
          <a:p>
            <a:r>
              <a:t>R3</a:t>
            </a:r>
          </a:p>
        </p:txBody>
      </p:sp>
      <p:sp>
        <p:nvSpPr>
          <p:cNvPr id="63" name="TextBox 31"/>
          <p:cNvSpPr txBox="1"/>
          <p:nvPr/>
        </p:nvSpPr>
        <p:spPr>
          <a:xfrm>
            <a:off x="6031767" y="1041294"/>
            <a:ext cx="3028618" cy="799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ctr" defTabSz="410750">
              <a:defRPr sz="2400">
                <a:solidFill>
                  <a:srgbClr val="0070C0"/>
                </a:solidFill>
                <a:latin typeface="Helvetica Neue"/>
                <a:ea typeface="Helvetica Neue"/>
                <a:cs typeface="Helvetica Neue"/>
                <a:sym typeface="Helvetica Neue"/>
              </a:defRPr>
            </a:lvl1pPr>
          </a:lstStyle>
          <a:p>
            <a:r>
              <a:t>Health Record Research Request</a:t>
            </a:r>
          </a:p>
        </p:txBody>
      </p:sp>
      <p:pic>
        <p:nvPicPr>
          <p:cNvPr id="64" name="Picture 32" descr="Picture 32"/>
          <p:cNvPicPr>
            <a:picLocks noChangeAspect="1"/>
          </p:cNvPicPr>
          <p:nvPr/>
        </p:nvPicPr>
        <p:blipFill>
          <a:blip r:embed="rId5"/>
          <a:stretch>
            <a:fillRect/>
          </a:stretch>
        </p:blipFill>
        <p:spPr>
          <a:xfrm>
            <a:off x="100734" y="2363067"/>
            <a:ext cx="4815087" cy="805873"/>
          </a:xfrm>
          <a:prstGeom prst="rect">
            <a:avLst/>
          </a:prstGeom>
          <a:ln w="12700">
            <a:miter lim="400000"/>
          </a:ln>
        </p:spPr>
      </p:pic>
      <p:pic>
        <p:nvPicPr>
          <p:cNvPr id="65" name="Picture 33" descr="Picture 33"/>
          <p:cNvPicPr>
            <a:picLocks noChangeAspect="1"/>
          </p:cNvPicPr>
          <p:nvPr/>
        </p:nvPicPr>
        <p:blipFill>
          <a:blip r:embed="rId6"/>
          <a:stretch>
            <a:fillRect/>
          </a:stretch>
        </p:blipFill>
        <p:spPr>
          <a:xfrm>
            <a:off x="84429" y="3286477"/>
            <a:ext cx="2017760" cy="1424005"/>
          </a:xfrm>
          <a:prstGeom prst="rect">
            <a:avLst/>
          </a:prstGeom>
          <a:ln w="12700">
            <a:miter lim="400000"/>
          </a:ln>
        </p:spPr>
      </p:pic>
      <p:grpSp>
        <p:nvGrpSpPr>
          <p:cNvPr id="73" name="Group 37"/>
          <p:cNvGrpSpPr/>
          <p:nvPr/>
        </p:nvGrpSpPr>
        <p:grpSpPr>
          <a:xfrm>
            <a:off x="5713314" y="4203205"/>
            <a:ext cx="3403715" cy="2527259"/>
            <a:chOff x="0" y="0"/>
            <a:chExt cx="3403713" cy="2527257"/>
          </a:xfrm>
        </p:grpSpPr>
        <p:pic>
          <p:nvPicPr>
            <p:cNvPr id="69" name="Picture 2" descr="Picture 2"/>
            <p:cNvPicPr>
              <a:picLocks noChangeAspect="1"/>
            </p:cNvPicPr>
            <p:nvPr/>
          </p:nvPicPr>
          <p:blipFill>
            <a:blip r:embed="rId7"/>
            <a:stretch>
              <a:fillRect/>
            </a:stretch>
          </p:blipFill>
          <p:spPr>
            <a:xfrm>
              <a:off x="0" y="0"/>
              <a:ext cx="3403714" cy="2527258"/>
            </a:xfrm>
            <a:prstGeom prst="rect">
              <a:avLst/>
            </a:prstGeom>
            <a:ln w="12700" cap="flat">
              <a:noFill/>
              <a:miter lim="400000"/>
            </a:ln>
            <a:effectLst/>
          </p:spPr>
        </p:pic>
        <p:pic>
          <p:nvPicPr>
            <p:cNvPr id="70" name="Shape 23" descr="Shape 23"/>
            <p:cNvPicPr>
              <a:picLocks noChangeAspect="1"/>
            </p:cNvPicPr>
            <p:nvPr/>
          </p:nvPicPr>
          <p:blipFill>
            <a:blip r:embed="rId8"/>
            <a:stretch>
              <a:fillRect/>
            </a:stretch>
          </p:blipFill>
          <p:spPr>
            <a:xfrm>
              <a:off x="1395010" y="275146"/>
              <a:ext cx="1400722" cy="294292"/>
            </a:xfrm>
            <a:prstGeom prst="rect">
              <a:avLst/>
            </a:prstGeom>
            <a:ln w="12700" cap="flat">
              <a:noFill/>
              <a:miter lim="400000"/>
            </a:ln>
            <a:effectLst/>
          </p:spPr>
        </p:pic>
        <p:pic>
          <p:nvPicPr>
            <p:cNvPr id="71" name="Shape 24" descr="Shape 24"/>
            <p:cNvPicPr>
              <a:picLocks noChangeAspect="1"/>
            </p:cNvPicPr>
            <p:nvPr/>
          </p:nvPicPr>
          <p:blipFill>
            <a:blip r:embed="rId9"/>
            <a:stretch>
              <a:fillRect/>
            </a:stretch>
          </p:blipFill>
          <p:spPr>
            <a:xfrm>
              <a:off x="1120769" y="964803"/>
              <a:ext cx="1949206" cy="344097"/>
            </a:xfrm>
            <a:prstGeom prst="rect">
              <a:avLst/>
            </a:prstGeom>
            <a:ln w="12700" cap="flat">
              <a:noFill/>
              <a:miter lim="400000"/>
            </a:ln>
            <a:effectLst/>
          </p:spPr>
        </p:pic>
        <p:pic>
          <p:nvPicPr>
            <p:cNvPr id="72" name="Shape 25" descr="Shape 25"/>
            <p:cNvPicPr>
              <a:picLocks noChangeAspect="1"/>
            </p:cNvPicPr>
            <p:nvPr/>
          </p:nvPicPr>
          <p:blipFill>
            <a:blip r:embed="rId10"/>
            <a:stretch>
              <a:fillRect/>
            </a:stretch>
          </p:blipFill>
          <p:spPr>
            <a:xfrm>
              <a:off x="1250188" y="724770"/>
              <a:ext cx="1681630" cy="150702"/>
            </a:xfrm>
            <a:prstGeom prst="rect">
              <a:avLst/>
            </a:prstGeom>
            <a:ln w="12700" cap="flat">
              <a:noFill/>
              <a:miter lim="400000"/>
            </a:ln>
            <a:effectLst/>
          </p:spPr>
        </p:pic>
      </p:grpSp>
      <p:grpSp>
        <p:nvGrpSpPr>
          <p:cNvPr id="68" name="Picture 8"/>
          <p:cNvGrpSpPr/>
          <p:nvPr/>
        </p:nvGrpSpPr>
        <p:grpSpPr>
          <a:xfrm>
            <a:off x="1884469" y="3220704"/>
            <a:ext cx="4148085" cy="1583463"/>
            <a:chOff x="0" y="0"/>
            <a:chExt cx="4148083" cy="1583461"/>
          </a:xfrm>
        </p:grpSpPr>
        <p:sp>
          <p:nvSpPr>
            <p:cNvPr id="66" name="Rectangle"/>
            <p:cNvSpPr/>
            <p:nvPr/>
          </p:nvSpPr>
          <p:spPr>
            <a:xfrm>
              <a:off x="-1" y="-1"/>
              <a:ext cx="4148085" cy="1583462"/>
            </a:xfrm>
            <a:prstGeom prst="rect">
              <a:avLst/>
            </a:prstGeom>
            <a:solidFill>
              <a:srgbClr val="FFFFFF"/>
            </a:solidFill>
            <a:ln w="12700" cap="flat">
              <a:noFill/>
              <a:miter lim="400000"/>
            </a:ln>
            <a:effectLst/>
          </p:spPr>
          <p:txBody>
            <a:bodyPr wrap="square" lIns="45718" tIns="45718" rIns="45718" bIns="45718" numCol="1" anchor="t">
              <a:noAutofit/>
            </a:bodyPr>
            <a:lstStyle/>
            <a:p>
              <a:pPr defTabSz="642915">
                <a:lnSpc>
                  <a:spcPct val="95000"/>
                </a:lnSpc>
                <a:spcBef>
                  <a:spcPts val="100"/>
                </a:spcBef>
                <a:defRPr sz="1200">
                  <a:effectLst>
                    <a:outerShdw blurRad="38100" dist="38100" dir="2700000" rotWithShape="0">
                      <a:srgbClr val="000000">
                        <a:alpha val="43137"/>
                      </a:srgbClr>
                    </a:outerShdw>
                  </a:effectLst>
                  <a:latin typeface="Arial"/>
                  <a:ea typeface="Arial"/>
                  <a:cs typeface="Arial"/>
                  <a:sym typeface="Arial"/>
                </a:defRPr>
              </a:pPr>
              <a:endParaRPr/>
            </a:p>
          </p:txBody>
        </p:sp>
        <p:pic>
          <p:nvPicPr>
            <p:cNvPr id="67" name="image90.png" descr="image90.png"/>
            <p:cNvPicPr>
              <a:picLocks noChangeAspect="1"/>
            </p:cNvPicPr>
            <p:nvPr/>
          </p:nvPicPr>
          <p:blipFill>
            <a:blip r:embed="rId11"/>
            <a:stretch>
              <a:fillRect/>
            </a:stretch>
          </p:blipFill>
          <p:spPr>
            <a:xfrm>
              <a:off x="-1" y="-1"/>
              <a:ext cx="4148085" cy="1583463"/>
            </a:xfrm>
            <a:prstGeom prst="rect">
              <a:avLst/>
            </a:prstGeom>
            <a:ln w="12700" cap="flat">
              <a:noFill/>
              <a:miter lim="400000"/>
            </a:ln>
            <a:effectLst/>
          </p:spPr>
        </p:pic>
      </p:grpSp>
      <p:pic>
        <p:nvPicPr>
          <p:cNvPr id="74" name="Picture 43" descr="Picture 43"/>
          <p:cNvPicPr>
            <a:picLocks noChangeAspect="1"/>
          </p:cNvPicPr>
          <p:nvPr/>
        </p:nvPicPr>
        <p:blipFill>
          <a:blip r:embed="rId12"/>
          <a:stretch>
            <a:fillRect/>
          </a:stretch>
        </p:blipFill>
        <p:spPr>
          <a:xfrm>
            <a:off x="5090315" y="2278346"/>
            <a:ext cx="952501" cy="952501"/>
          </a:xfrm>
          <a:prstGeom prst="rect">
            <a:avLst/>
          </a:prstGeom>
          <a:ln w="12700">
            <a:miter lim="400000"/>
          </a:ln>
        </p:spPr>
      </p:pic>
      <p:pic>
        <p:nvPicPr>
          <p:cNvPr id="75" name="Picture 48" descr="Picture 48"/>
          <p:cNvPicPr>
            <a:picLocks noChangeAspect="1"/>
          </p:cNvPicPr>
          <p:nvPr/>
        </p:nvPicPr>
        <p:blipFill>
          <a:blip r:embed="rId13"/>
          <a:stretch>
            <a:fillRect/>
          </a:stretch>
        </p:blipFill>
        <p:spPr>
          <a:xfrm>
            <a:off x="6207049" y="2268287"/>
            <a:ext cx="2780390" cy="995961"/>
          </a:xfrm>
          <a:prstGeom prst="rect">
            <a:avLst/>
          </a:prstGeom>
          <a:ln w="12700">
            <a:miter lim="400000"/>
          </a:ln>
        </p:spPr>
      </p:pic>
      <p:pic>
        <p:nvPicPr>
          <p:cNvPr id="76" name="Picture 10" descr="Picture 10"/>
          <p:cNvPicPr>
            <a:picLocks noChangeAspect="1"/>
          </p:cNvPicPr>
          <p:nvPr/>
        </p:nvPicPr>
        <p:blipFill>
          <a:blip r:embed="rId14"/>
          <a:stretch>
            <a:fillRect/>
          </a:stretch>
        </p:blipFill>
        <p:spPr>
          <a:xfrm>
            <a:off x="7108325" y="3360262"/>
            <a:ext cx="1015366" cy="1015366"/>
          </a:xfrm>
          <a:prstGeom prst="rect">
            <a:avLst/>
          </a:prstGeom>
          <a:ln w="12700">
            <a:miter lim="400000"/>
          </a:ln>
        </p:spPr>
      </p:pic>
      <p:pic>
        <p:nvPicPr>
          <p:cNvPr id="2" name="Picture 1">
            <a:extLst>
              <a:ext uri="{FF2B5EF4-FFF2-40B4-BE49-F238E27FC236}">
                <a16:creationId xmlns:a16="http://schemas.microsoft.com/office/drawing/2014/main" id="{4CCE52F9-2450-6403-2965-3FF9AC15C0E0}"/>
              </a:ext>
            </a:extLst>
          </p:cNvPr>
          <p:cNvPicPr>
            <a:picLocks noChangeAspect="1"/>
          </p:cNvPicPr>
          <p:nvPr/>
        </p:nvPicPr>
        <p:blipFill>
          <a:blip r:embed="rId15"/>
          <a:stretch>
            <a:fillRect/>
          </a:stretch>
        </p:blipFill>
        <p:spPr>
          <a:xfrm>
            <a:off x="3480342" y="4625497"/>
            <a:ext cx="2017760" cy="1791128"/>
          </a:xfrm>
          <a:prstGeom prst="rect">
            <a:avLst/>
          </a:prstGeom>
        </p:spPr>
      </p:pic>
      <p:sp>
        <p:nvSpPr>
          <p:cNvPr id="24" name="Grayscale + Realistic Color = Perceptual">
            <a:extLst>
              <a:ext uri="{FF2B5EF4-FFF2-40B4-BE49-F238E27FC236}">
                <a16:creationId xmlns:a16="http://schemas.microsoft.com/office/drawing/2014/main" id="{3CCFCDD3-2F2E-241F-2C58-F7D06DCF3588}"/>
              </a:ext>
            </a:extLst>
          </p:cNvPr>
          <p:cNvSpPr txBox="1"/>
          <p:nvPr/>
        </p:nvSpPr>
        <p:spPr>
          <a:xfrm>
            <a:off x="2997149" y="6370533"/>
            <a:ext cx="2984146"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401317" marR="57797" indent="-360676" defTabSz="1295400">
              <a:spcBef>
                <a:spcPts val="900"/>
              </a:spcBef>
              <a:defRPr>
                <a:solidFill>
                  <a:srgbClr val="000000"/>
                </a:solidFill>
                <a:uFill>
                  <a:solidFill>
                    <a:srgbClr val="000000"/>
                  </a:solidFill>
                </a:uFill>
                <a:latin typeface="Gill Sans"/>
                <a:ea typeface="Gill Sans"/>
                <a:cs typeface="Gill Sans"/>
                <a:sym typeface="Gill Sans"/>
              </a:defRPr>
            </a:lvl1pPr>
          </a:lstStyle>
          <a:p>
            <a:r>
              <a:rPr lang="en-US" dirty="0"/>
              <a:t>Cellular Senescence Network</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1"/>
          <p:cNvSpPr txBox="1"/>
          <p:nvPr/>
        </p:nvSpPr>
        <p:spPr>
          <a:xfrm>
            <a:off x="279399" y="534638"/>
            <a:ext cx="8671174" cy="6231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dirty="0"/>
              <a:t>Active Research</a:t>
            </a:r>
            <a:r>
              <a:rPr lang="en-US" dirty="0"/>
              <a:t> Networks as of Dec 2024</a:t>
            </a:r>
            <a:endParaRPr dirty="0"/>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endParaRPr sz="1400" dirty="0"/>
          </a:p>
          <a:p>
            <a:pPr>
              <a:defRPr sz="1600" b="1">
                <a:latin typeface="Arial"/>
                <a:ea typeface="Arial"/>
                <a:cs typeface="Arial"/>
                <a:sym typeface="Arial"/>
              </a:defRPr>
            </a:pPr>
            <a:r>
              <a:rPr u="sng" dirty="0">
                <a:solidFill>
                  <a:srgbClr val="0000FF"/>
                </a:solidFill>
                <a:uFill>
                  <a:solidFill>
                    <a:srgbClr val="0000FF"/>
                  </a:solidFill>
                </a:uFill>
                <a:hlinkClick r:id="rId2"/>
              </a:rPr>
              <a:t>U24OH009077</a:t>
            </a:r>
            <a:r>
              <a:rPr dirty="0"/>
              <a:t> (</a:t>
            </a:r>
            <a:r>
              <a:rPr dirty="0" err="1"/>
              <a:t>Becich</a:t>
            </a:r>
            <a:r>
              <a:rPr dirty="0"/>
              <a:t>)</a:t>
            </a:r>
            <a:r>
              <a:rPr lang="en-US" dirty="0"/>
              <a:t> 			CDC/NIH/NIOSH	</a:t>
            </a:r>
            <a:r>
              <a:rPr lang="en-US" b="0" dirty="0"/>
              <a:t>	</a:t>
            </a:r>
            <a:r>
              <a:rPr lang="en-US" dirty="0"/>
              <a:t>0.6</a:t>
            </a:r>
            <a:r>
              <a:rPr dirty="0"/>
              <a:t> calenda</a:t>
            </a:r>
            <a:r>
              <a:rPr lang="en-US" dirty="0"/>
              <a:t>r</a:t>
            </a:r>
          </a:p>
          <a:p>
            <a:pPr>
              <a:defRPr sz="1600" u="sng">
                <a:latin typeface="Arial"/>
                <a:ea typeface="Arial"/>
                <a:cs typeface="Arial"/>
                <a:sym typeface="Arial"/>
              </a:defRPr>
            </a:pPr>
            <a:r>
              <a:rPr lang="en-US" dirty="0"/>
              <a:t>Sustaining the Expansion of the National Mesothelioma Virtual Bank (NMVB)</a:t>
            </a:r>
            <a:r>
              <a:rPr lang="en-US" b="1" dirty="0"/>
              <a:t> </a:t>
            </a:r>
          </a:p>
          <a:p>
            <a:pPr>
              <a:defRPr sz="1600" u="sng">
                <a:latin typeface="Arial"/>
                <a:ea typeface="Arial"/>
                <a:cs typeface="Arial"/>
                <a:sym typeface="Arial"/>
              </a:defRPr>
            </a:pPr>
            <a:endParaRPr lang="en-US" sz="1400" b="1" dirty="0"/>
          </a:p>
          <a:p>
            <a:pPr>
              <a:defRPr sz="1600" b="1">
                <a:solidFill>
                  <a:srgbClr val="000000"/>
                </a:solidFill>
                <a:latin typeface="Arial"/>
                <a:ea typeface="Arial"/>
                <a:cs typeface="Arial"/>
                <a:sym typeface="Arial"/>
              </a:defRPr>
            </a:pPr>
            <a:r>
              <a:rPr lang="en-US" u="sng" dirty="0">
                <a:solidFill>
                  <a:srgbClr val="0000FF"/>
                </a:solidFill>
                <a:uFill>
                  <a:solidFill>
                    <a:srgbClr val="0000FF"/>
                  </a:solidFill>
                </a:uFill>
              </a:rPr>
              <a:t>RI-CRN-2020-006</a:t>
            </a:r>
            <a:r>
              <a:rPr lang="en-US" dirty="0"/>
              <a:t> (McTigue; </a:t>
            </a:r>
            <a:r>
              <a:rPr lang="en-US" dirty="0" err="1"/>
              <a:t>Becich</a:t>
            </a:r>
            <a:r>
              <a:rPr lang="en-US" dirty="0"/>
              <a:t>)</a:t>
            </a:r>
            <a:r>
              <a:rPr lang="en-US" dirty="0">
                <a:latin typeface="Calibri"/>
                <a:ea typeface="Calibri"/>
                <a:cs typeface="Calibri"/>
                <a:sym typeface="Calibri"/>
              </a:rPr>
              <a:t>		</a:t>
            </a:r>
            <a:r>
              <a:rPr lang="en-US" dirty="0"/>
              <a:t>PCORI			1.2 calendar</a:t>
            </a:r>
            <a:endParaRPr lang="en-US" dirty="0">
              <a:latin typeface="Calibri"/>
              <a:ea typeface="Calibri"/>
              <a:cs typeface="Calibri"/>
              <a:sym typeface="Calibri"/>
            </a:endParaRPr>
          </a:p>
          <a:p>
            <a:pPr>
              <a:defRPr sz="1600" u="sng">
                <a:solidFill>
                  <a:srgbClr val="000000"/>
                </a:solidFill>
                <a:latin typeface="Arial"/>
                <a:ea typeface="Arial"/>
                <a:cs typeface="Arial"/>
                <a:sym typeface="Arial"/>
              </a:defRPr>
            </a:pPr>
            <a:r>
              <a:rPr lang="en-US" dirty="0"/>
              <a:t>Advancement of PCORnet Infrastructure: Clinical Research Network Project </a:t>
            </a:r>
          </a:p>
          <a:p>
            <a:pPr>
              <a:defRPr sz="1600">
                <a:latin typeface="Arial"/>
                <a:ea typeface="Arial"/>
                <a:cs typeface="Arial"/>
                <a:sym typeface="Arial"/>
              </a:defRPr>
            </a:pPr>
            <a:endParaRPr sz="1400" dirty="0"/>
          </a:p>
          <a:p>
            <a:pPr>
              <a:defRPr sz="1600" b="1">
                <a:latin typeface="Arial"/>
                <a:ea typeface="Arial"/>
                <a:cs typeface="Arial"/>
                <a:sym typeface="Arial"/>
              </a:defRPr>
            </a:pPr>
            <a:r>
              <a:rPr u="sng" dirty="0">
                <a:solidFill>
                  <a:srgbClr val="0000FF"/>
                </a:solidFill>
                <a:uFill>
                  <a:solidFill>
                    <a:srgbClr val="0000FF"/>
                  </a:solidFill>
                </a:uFill>
                <a:hlinkClick r:id="rId3"/>
              </a:rPr>
              <a:t>UL1TR001857</a:t>
            </a:r>
            <a:r>
              <a:rPr dirty="0"/>
              <a:t> (Reis)</a:t>
            </a:r>
            <a:r>
              <a:rPr b="0" dirty="0"/>
              <a:t>			</a:t>
            </a:r>
            <a:r>
              <a:rPr lang="en-US" dirty="0"/>
              <a:t>NIH/NCATS 	</a:t>
            </a:r>
            <a:r>
              <a:rPr b="0" dirty="0"/>
              <a:t>	</a:t>
            </a:r>
            <a:r>
              <a:rPr dirty="0"/>
              <a:t>1.</a:t>
            </a:r>
            <a:r>
              <a:rPr lang="en-US" dirty="0"/>
              <a:t>8</a:t>
            </a:r>
            <a:r>
              <a:rPr dirty="0"/>
              <a:t> calenda</a:t>
            </a:r>
            <a:r>
              <a:rPr lang="en-US" dirty="0"/>
              <a:t>r</a:t>
            </a:r>
            <a:endParaRPr dirty="0"/>
          </a:p>
          <a:p>
            <a:pPr>
              <a:defRPr sz="1600" u="sng">
                <a:latin typeface="Arial"/>
                <a:ea typeface="Arial"/>
                <a:cs typeface="Arial"/>
                <a:sym typeface="Arial"/>
              </a:defRPr>
            </a:pPr>
            <a:r>
              <a:rPr dirty="0"/>
              <a:t>Biomedical Informatics Core, Clinical and Translational Science Institute</a:t>
            </a:r>
          </a:p>
          <a:p>
            <a:pPr>
              <a:defRPr sz="1600" b="1">
                <a:solidFill>
                  <a:srgbClr val="000000"/>
                </a:solidFill>
                <a:latin typeface="Arial"/>
                <a:ea typeface="Arial"/>
                <a:cs typeface="Arial"/>
                <a:sym typeface="Arial"/>
              </a:defRPr>
            </a:pPr>
            <a:endParaRPr sz="1400" dirty="0">
              <a:latin typeface="Calibri"/>
              <a:ea typeface="Calibri"/>
              <a:cs typeface="Calibri"/>
              <a:sym typeface="Calibri"/>
            </a:endParaRPr>
          </a:p>
          <a:p>
            <a:pPr>
              <a:defRPr sz="1600" b="1">
                <a:solidFill>
                  <a:srgbClr val="000000"/>
                </a:solidFill>
                <a:latin typeface="Arial"/>
                <a:ea typeface="Arial"/>
                <a:cs typeface="Arial"/>
                <a:sym typeface="Arial"/>
              </a:defRPr>
            </a:pPr>
            <a:r>
              <a:rPr u="sng" dirty="0">
                <a:solidFill>
                  <a:srgbClr val="0000FF"/>
                </a:solidFill>
                <a:uFill>
                  <a:solidFill>
                    <a:srgbClr val="0000FF"/>
                  </a:solidFill>
                </a:uFill>
                <a:hlinkClick r:id="rId4"/>
              </a:rPr>
              <a:t>OT2OD026675</a:t>
            </a:r>
            <a:r>
              <a:rPr dirty="0"/>
              <a:t> (</a:t>
            </a:r>
            <a:r>
              <a:rPr lang="en-US" dirty="0"/>
              <a:t>Blood</a:t>
            </a:r>
            <a:r>
              <a:rPr dirty="0"/>
              <a:t>; Silverstein)</a:t>
            </a:r>
            <a:r>
              <a:rPr b="0" dirty="0">
                <a:latin typeface="Calibri"/>
                <a:ea typeface="Calibri"/>
                <a:cs typeface="Calibri"/>
                <a:sym typeface="Calibri"/>
              </a:rPr>
              <a:t>	</a:t>
            </a:r>
            <a:r>
              <a:rPr lang="en-US" b="0" dirty="0">
                <a:latin typeface="Calibri"/>
                <a:ea typeface="Calibri"/>
                <a:cs typeface="Calibri"/>
                <a:sym typeface="Calibri"/>
              </a:rPr>
              <a:t>	</a:t>
            </a:r>
            <a:r>
              <a:rPr lang="en-US" dirty="0"/>
              <a:t>NIH/Office of the Director	2.4</a:t>
            </a:r>
            <a:r>
              <a:rPr dirty="0"/>
              <a:t> calendar</a:t>
            </a:r>
            <a:endParaRPr dirty="0">
              <a:latin typeface="Calibri"/>
              <a:ea typeface="Calibri"/>
              <a:cs typeface="Calibri"/>
              <a:sym typeface="Calibri"/>
            </a:endParaRPr>
          </a:p>
          <a:p>
            <a:pPr>
              <a:defRPr sz="1600" u="sng">
                <a:solidFill>
                  <a:srgbClr val="000000"/>
                </a:solidFill>
                <a:latin typeface="Arial"/>
                <a:ea typeface="Arial"/>
                <a:cs typeface="Arial"/>
                <a:sym typeface="Arial"/>
              </a:defRPr>
            </a:pPr>
            <a:r>
              <a:rPr dirty="0"/>
              <a:t>Flexible Hybrid Cloud Infrastructure for Seamless Management of HuBMAP Resources</a:t>
            </a:r>
            <a:endParaRPr lang="en-US" dirty="0"/>
          </a:p>
          <a:p>
            <a:pPr>
              <a:defRPr sz="1600" u="sng">
                <a:solidFill>
                  <a:srgbClr val="000000"/>
                </a:solidFill>
                <a:latin typeface="Arial"/>
                <a:ea typeface="Arial"/>
                <a:cs typeface="Arial"/>
                <a:sym typeface="Arial"/>
              </a:defRPr>
            </a:pPr>
            <a:endParaRPr lang="en-US" sz="1400" dirty="0"/>
          </a:p>
          <a:p>
            <a:pPr>
              <a:defRPr sz="1600" b="1">
                <a:solidFill>
                  <a:srgbClr val="000000"/>
                </a:solidFill>
                <a:latin typeface="Arial"/>
                <a:ea typeface="Arial"/>
                <a:cs typeface="Arial"/>
                <a:sym typeface="Arial"/>
              </a:defRPr>
            </a:pPr>
            <a:r>
              <a:rPr lang="en-US" u="sng" dirty="0">
                <a:solidFill>
                  <a:srgbClr val="0000FF"/>
                </a:solidFill>
                <a:uFill>
                  <a:solidFill>
                    <a:srgbClr val="0000FF"/>
                  </a:solidFill>
                </a:uFill>
                <a:hlinkClick r:id="rId5"/>
              </a:rPr>
              <a:t>U24CA268108</a:t>
            </a:r>
            <a:r>
              <a:rPr lang="en-US" dirty="0"/>
              <a:t> (Silverstein; Blood; Bar-Joseph)</a:t>
            </a:r>
            <a:r>
              <a:rPr lang="en-US" dirty="0">
                <a:latin typeface="Calibri"/>
                <a:ea typeface="Calibri"/>
                <a:cs typeface="Calibri"/>
                <a:sym typeface="Calibri"/>
              </a:rPr>
              <a:t>	</a:t>
            </a:r>
            <a:r>
              <a:rPr lang="en-US" dirty="0"/>
              <a:t>NIH/NCI			2.4 calendar</a:t>
            </a:r>
            <a:endParaRPr lang="en-US" dirty="0">
              <a:latin typeface="Calibri"/>
              <a:ea typeface="Calibri"/>
              <a:cs typeface="Calibri"/>
              <a:sym typeface="Calibri"/>
            </a:endParaRPr>
          </a:p>
          <a:p>
            <a:pPr>
              <a:defRPr sz="1600" u="sng">
                <a:solidFill>
                  <a:srgbClr val="000000"/>
                </a:solidFill>
                <a:latin typeface="Arial"/>
                <a:ea typeface="Arial"/>
                <a:cs typeface="Arial"/>
                <a:sym typeface="Arial"/>
              </a:defRPr>
            </a:pPr>
            <a:r>
              <a:rPr lang="en-US" dirty="0"/>
              <a:t>Cellular Senescence Network (SenNet) Consortium Organization and Data Coordinating Center (CODCC)</a:t>
            </a:r>
          </a:p>
          <a:p>
            <a:pPr>
              <a:defRPr sz="1600" u="sng">
                <a:solidFill>
                  <a:srgbClr val="000000"/>
                </a:solidFill>
                <a:latin typeface="Arial"/>
                <a:ea typeface="Arial"/>
                <a:cs typeface="Arial"/>
                <a:sym typeface="Arial"/>
              </a:defRPr>
            </a:pPr>
            <a:endParaRPr lang="en-US" sz="1400" dirty="0"/>
          </a:p>
          <a:p>
            <a:pPr>
              <a:defRPr sz="1600" b="1">
                <a:solidFill>
                  <a:srgbClr val="000000"/>
                </a:solidFill>
                <a:latin typeface="Arial"/>
                <a:ea typeface="Arial"/>
                <a:cs typeface="Arial"/>
                <a:sym typeface="Arial"/>
              </a:defRPr>
            </a:pPr>
            <a:r>
              <a:rPr lang="en-US" u="sng" dirty="0">
                <a:solidFill>
                  <a:srgbClr val="0000FF"/>
                </a:solidFill>
                <a:uFill>
                  <a:solidFill>
                    <a:srgbClr val="0000FF"/>
                  </a:solidFill>
                </a:uFill>
              </a:rPr>
              <a:t>SPEC-20-009 </a:t>
            </a:r>
            <a:r>
              <a:rPr lang="en-US" dirty="0"/>
              <a:t> (Silverstein)</a:t>
            </a:r>
            <a:r>
              <a:rPr lang="en-US" dirty="0">
                <a:latin typeface="Calibri"/>
                <a:ea typeface="Calibri"/>
                <a:cs typeface="Calibri"/>
                <a:sym typeface="Calibri"/>
              </a:rPr>
              <a:t>			</a:t>
            </a:r>
            <a:r>
              <a:rPr lang="en-US" dirty="0"/>
              <a:t>BCRF			1.2 calendar</a:t>
            </a:r>
            <a:endParaRPr lang="en-US" dirty="0">
              <a:latin typeface="Calibri"/>
              <a:ea typeface="Calibri"/>
              <a:cs typeface="Calibri"/>
              <a:sym typeface="Calibri"/>
            </a:endParaRPr>
          </a:p>
          <a:p>
            <a:pPr>
              <a:defRPr sz="1600" u="sng">
                <a:solidFill>
                  <a:srgbClr val="000000"/>
                </a:solidFill>
                <a:latin typeface="Arial"/>
                <a:ea typeface="Arial"/>
                <a:cs typeface="Arial"/>
                <a:sym typeface="Arial"/>
              </a:defRPr>
            </a:pPr>
            <a:r>
              <a:rPr lang="en-US" dirty="0"/>
              <a:t>Breast Cancer Research Foundation Data Coordination Center</a:t>
            </a:r>
          </a:p>
          <a:p>
            <a:pPr>
              <a:defRPr sz="1600" u="sng">
                <a:solidFill>
                  <a:srgbClr val="000000"/>
                </a:solidFill>
                <a:latin typeface="Arial"/>
                <a:ea typeface="Arial"/>
                <a:cs typeface="Arial"/>
                <a:sym typeface="Arial"/>
              </a:defRPr>
            </a:pPr>
            <a:endParaRPr lang="en-US" sz="1400" dirty="0">
              <a:latin typeface="Arial" panose="020B0604020202020204" pitchFamily="34" charset="0"/>
              <a:cs typeface="Arial" panose="020B0604020202020204" pitchFamily="34" charset="0"/>
            </a:endParaRPr>
          </a:p>
          <a:p>
            <a:pPr>
              <a:defRPr sz="1600" b="1">
                <a:solidFill>
                  <a:srgbClr val="000000"/>
                </a:solidFill>
                <a:latin typeface="Arial"/>
                <a:ea typeface="Arial"/>
                <a:cs typeface="Arial"/>
                <a:sym typeface="Arial"/>
              </a:defRPr>
            </a:pPr>
            <a:r>
              <a:rPr lang="en-US" u="sng" dirty="0">
                <a:solidFill>
                  <a:srgbClr val="0000FF"/>
                </a:solidFill>
                <a:uFill>
                  <a:solidFill>
                    <a:srgbClr val="0000FF"/>
                  </a:solidFill>
                </a:uFill>
                <a:latin typeface="Arial" panose="020B0604020202020204" pitchFamily="34" charset="0"/>
                <a:cs typeface="Arial" panose="020B0604020202020204" pitchFamily="34" charset="0"/>
              </a:rPr>
              <a:t>U24OD038422</a:t>
            </a:r>
            <a:r>
              <a:rPr lang="en-US" dirty="0">
                <a:latin typeface="Arial" panose="020B0604020202020204" pitchFamily="34" charset="0"/>
                <a:cs typeface="Arial" panose="020B0604020202020204" pitchFamily="34" charset="0"/>
              </a:rPr>
              <a:t> (Taylor; Silverstein)</a:t>
            </a:r>
            <a:r>
              <a:rPr lang="en-US" dirty="0">
                <a:latin typeface="Arial" panose="020B0604020202020204" pitchFamily="34" charset="0"/>
                <a:ea typeface="Calibri"/>
                <a:cs typeface="Arial" panose="020B0604020202020204" pitchFamily="34" charset="0"/>
                <a:sym typeface="Calibri"/>
              </a:rPr>
              <a:t>		NIH/CF Data Ecosystem</a:t>
            </a:r>
            <a:r>
              <a:rPr lang="en-US" dirty="0">
                <a:latin typeface="Arial" panose="020B0604020202020204" pitchFamily="34" charset="0"/>
                <a:cs typeface="Arial" panose="020B0604020202020204" pitchFamily="34" charset="0"/>
              </a:rPr>
              <a:t>	0.6 calendar</a:t>
            </a:r>
            <a:endParaRPr lang="en-US" dirty="0">
              <a:latin typeface="Arial" panose="020B0604020202020204" pitchFamily="34" charset="0"/>
              <a:ea typeface="Calibri"/>
              <a:cs typeface="Arial" panose="020B0604020202020204" pitchFamily="34" charset="0"/>
              <a:sym typeface="Calibri"/>
            </a:endParaRPr>
          </a:p>
          <a:p>
            <a:pPr>
              <a:defRPr sz="1600" u="sng">
                <a:solidFill>
                  <a:srgbClr val="000000"/>
                </a:solidFill>
                <a:latin typeface="Arial"/>
                <a:ea typeface="Arial"/>
                <a:cs typeface="Arial"/>
                <a:sym typeface="Arial"/>
              </a:defRPr>
            </a:pPr>
            <a:r>
              <a:rPr lang="en-US" dirty="0">
                <a:latin typeface="Arial" panose="020B0604020202020204" pitchFamily="34" charset="0"/>
                <a:cs typeface="Arial" panose="020B0604020202020204" pitchFamily="34" charset="0"/>
              </a:rPr>
              <a:t>Uncovering the Shared Genetic Origins of Childhood Cancer and Structural Birth Defects</a:t>
            </a:r>
          </a:p>
          <a:p>
            <a:pPr>
              <a:defRPr sz="1600" u="sng">
                <a:solidFill>
                  <a:srgbClr val="000000"/>
                </a:solidFill>
                <a:latin typeface="Arial"/>
                <a:ea typeface="Arial"/>
                <a:cs typeface="Arial"/>
                <a:sym typeface="Arial"/>
              </a:defRPr>
            </a:pPr>
            <a:r>
              <a:rPr lang="en-US" dirty="0">
                <a:latin typeface="Arial" panose="020B0604020202020204" pitchFamily="34" charset="0"/>
                <a:cs typeface="Arial" panose="020B0604020202020204" pitchFamily="34" charset="0"/>
              </a:rPr>
              <a:t>Through Enhanced Data Integration and Analysis with the CFDE Data Distillery Knowledge</a:t>
            </a:r>
          </a:p>
          <a:p>
            <a:pPr>
              <a:defRPr sz="1600" u="sng">
                <a:solidFill>
                  <a:srgbClr val="000000"/>
                </a:solidFill>
                <a:latin typeface="Arial"/>
                <a:ea typeface="Arial"/>
                <a:cs typeface="Arial"/>
                <a:sym typeface="Arial"/>
              </a:defRPr>
            </a:pPr>
            <a:r>
              <a:rPr lang="en-US" dirty="0">
                <a:latin typeface="Arial" panose="020B0604020202020204" pitchFamily="34" charset="0"/>
                <a:cs typeface="Arial" panose="020B0604020202020204" pitchFamily="34" charset="0"/>
              </a:rPr>
              <a:t>Graph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1"/>
          <p:cNvSpPr txBox="1"/>
          <p:nvPr/>
        </p:nvSpPr>
        <p:spPr>
          <a:xfrm>
            <a:off x="279399" y="534638"/>
            <a:ext cx="8671174" cy="55707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lang="en-US" dirty="0"/>
              <a:t>Some 2024 Peer-Reviewed Publications</a:t>
            </a:r>
            <a:endParaRPr dirty="0"/>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endPar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endParaRP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Suryadevara</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V, Hudgins AD, Rajesh A, …Silverstein JC, Campisi J, …,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Neretti</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N. SenNet recommendations for detecting senescent cells in different tissues. Nat Rev Mol Cell Biol [Internet]. 2024 Jun 3; Available from: http://</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dx.doi.org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/10.1038/s41580-024-00738-8 PMID: 38831121</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Callahan TJ, …Silverstein JC, Hoyt CT, Boyce RD, Malec SA, … Kahn MG, Bada M, Baumgartner WA Jr, Hunter LE. An open source knowledge graph ecosystem for the life sciences. Sci Data [Internet]. 2024 Apr 11;11(1):363. Available from: http://</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dx.doi.org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/10.1038/s41597-024-03171-w PMCID: PMC11009265</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Zuley</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ML, Silverstein J, Logue D, Morgan RS, Bhargava R, McAuliffe PF,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Brufsky</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AM, Bandos AI, Nishikawa RM. Organizational Breast Cancer Data Mart: A Solution for Assessing Outcomes of Imaging and Treatment. JCO Clin Cancer Inform [Internet]. 2024 Apr;8:e2300193. Available from: http://</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dx.doi.org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/10.1200/CCI.23.00193 PMID: 38621193</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endParaRPr lang="en-US" sz="1300" dirty="0">
              <a:latin typeface="Arial" panose="020B0604020202020204" pitchFamily="34" charset="0"/>
              <a:cs typeface="Arial" panose="020B0604020202020204" pitchFamily="34" charset="0"/>
            </a:endParaRP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Schmidt S, Jacobs MA, Kim J, Hall DE,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Stitzenberg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KB, Kao LS, Brimhall BB, Wang CP, Manuel LS, Su HD, Silverstein JC, Shireman PK. Presentation Acuity and Surgical Outcomes for Patients With Health Insurance Living in Highly Deprived Neighborhoods. JAMA Surg [Internet]. 2024 Feb 7; Available from: http://</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dx.doi.org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/10.1001/jamasurg.2023.7468 PMCID: PMC10851138</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Behari J, Bradley A, Townsend K,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Becich</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MJ, Cappella N, Chuang CH, Fernandez SA, Ford DE, Kirchner HL, Morgan R, Paranjape A, Silverstein JC, Williams DA,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Donahoo</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WT, Asrani SK,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Ntanios</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F,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Ateya</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M, Hegeman-Dingle R, McLeod E, McTigue K. Limitations of Noninvasive Tests-Based Population-Level Risk Stratification Strategy for Nonalcoholic Fatty Liver Disease. Dig Dis Sci [Internet]. 2024 Feb;69(2):370–383. Available from: http://</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dx.doi.org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/10.1007/s10620-023-08186-8 PMCID: 6088429</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a:t>
            </a:r>
          </a:p>
          <a:p>
            <a:pPr>
              <a:lnSpc>
                <a:spcPct val="80000"/>
              </a:lnSpc>
              <a:spcBef>
                <a:spcPts val="400"/>
              </a:spcBef>
              <a:defRPr b="1">
                <a:solidFill>
                  <a:srgbClr val="C00000"/>
                </a:solidFill>
                <a:effectLst>
                  <a:outerShdw blurRad="38100" dist="38100" dir="2700000" rotWithShape="0">
                    <a:srgbClr val="000000">
                      <a:alpha val="43137"/>
                    </a:srgbClr>
                  </a:outerShdw>
                </a:effectLst>
                <a:latin typeface="Arial"/>
                <a:ea typeface="Arial"/>
                <a:cs typeface="Arial"/>
                <a:sym typeface="Arial"/>
              </a:defRPr>
            </a:pP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Fan P, Zeng L, Ding Y, Kofler J, Silverstein J,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Krivinko</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J, Sweet RA, Wang L. Combination of antidepressants and antipsychotics as a novel treatment option for psychosis in Alzheimer’s disease. CPT Pharmacometrics Syst </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Pharmacol</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 [Internet]. 2023 Aug;12(8):1119–1131. Available from: http://</a:t>
            </a:r>
            <a:r>
              <a:rPr kumimoji="0" lang="en-US" sz="1300" b="0" i="0" u="none" strike="noStrike" kern="0" cap="none" spc="0" normalizeH="0" baseline="0" noProof="0" dirty="0" err="1">
                <a:ln>
                  <a:noFill/>
                </a:ln>
                <a:solidFill>
                  <a:srgbClr val="292934"/>
                </a:solidFill>
                <a:effectLst/>
                <a:uLnTx/>
                <a:uFillTx/>
                <a:latin typeface="Arial" panose="020B0604020202020204" pitchFamily="34" charset="0"/>
                <a:cs typeface="Arial" panose="020B0604020202020204" pitchFamily="34" charset="0"/>
                <a:sym typeface="Times New Roman"/>
              </a:rPr>
              <a:t>dx.doi.org</a:t>
            </a:r>
            <a:r>
              <a:rPr kumimoji="0" lang="en-US" sz="1300" b="0" i="0" u="none" strike="noStrike" kern="0" cap="none" spc="0" normalizeH="0" baseline="0" noProof="0" dirty="0">
                <a:ln>
                  <a:noFill/>
                </a:ln>
                <a:solidFill>
                  <a:srgbClr val="292934"/>
                </a:solidFill>
                <a:effectLst/>
                <a:uLnTx/>
                <a:uFillTx/>
                <a:latin typeface="Arial" panose="020B0604020202020204" pitchFamily="34" charset="0"/>
                <a:cs typeface="Arial" panose="020B0604020202020204" pitchFamily="34" charset="0"/>
                <a:sym typeface="Times New Roman"/>
              </a:rPr>
              <a:t>/10.1002/psp4.12979 PMCID: PMC10431054</a:t>
            </a:r>
          </a:p>
        </p:txBody>
      </p:sp>
    </p:spTree>
    <p:extLst>
      <p:ext uri="{BB962C8B-B14F-4D97-AF65-F5344CB8AC3E}">
        <p14:creationId xmlns:p14="http://schemas.microsoft.com/office/powerpoint/2010/main" val="9193187"/>
      </p:ext>
    </p:extLst>
  </p:cSld>
  <p:clrMapOvr>
    <a:masterClrMapping/>
  </p:clrMapOvr>
  <p:transition spd="med"/>
</p:sld>
</file>

<file path=ppt/theme/theme1.xml><?xml version="1.0" encoding="utf-8"?>
<a:theme xmlns:a="http://schemas.openxmlformats.org/drawingml/2006/main" name="Clarity">
  <a:themeElements>
    <a:clrScheme name="Clarity">
      <a:dk1>
        <a:srgbClr val="292934"/>
      </a:dk1>
      <a:lt1>
        <a:srgbClr val="34340B"/>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Times New Roman"/>
        <a:ea typeface="Times New Roman"/>
        <a:cs typeface="Times New Roman"/>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340B"/>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arity">
  <a:themeElements>
    <a:clrScheme name="Clarity">
      <a:dk1>
        <a:srgbClr val="000000"/>
      </a:dk1>
      <a:lt1>
        <a:srgbClr val="FFFFFF"/>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Times New Roman"/>
        <a:ea typeface="Times New Roman"/>
        <a:cs typeface="Times New Roman"/>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340B"/>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272</TotalTime>
  <Words>806</Words>
  <Application>Microsoft Macintosh PowerPoint</Application>
  <PresentationFormat>On-screen Show (4:3)</PresentationFormat>
  <Paragraphs>61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Times</vt:lpstr>
      <vt:lpstr>Times New Roman</vt:lpstr>
      <vt:lpstr>Clarity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Silverstein, Jonathan</cp:lastModifiedBy>
  <cp:revision>15</cp:revision>
  <dcterms:modified xsi:type="dcterms:W3CDTF">2024-12-13T04:35:14Z</dcterms:modified>
</cp:coreProperties>
</file>